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0" r:id="rId4"/>
    <p:sldId id="258" r:id="rId5"/>
    <p:sldId id="260" r:id="rId6"/>
    <p:sldId id="262" r:id="rId7"/>
    <p:sldId id="264" r:id="rId8"/>
    <p:sldId id="268" r:id="rId9"/>
    <p:sldId id="266" r:id="rId10"/>
    <p:sldId id="267" r:id="rId11"/>
    <p:sldId id="269" r:id="rId12"/>
    <p:sldId id="272" r:id="rId13"/>
    <p:sldId id="273" r:id="rId14"/>
    <p:sldId id="274" r:id="rId15"/>
    <p:sldId id="275" r:id="rId16"/>
    <p:sldId id="271" r:id="rId1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26/01/2016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26/01/2016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26/01/2016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26/01/2016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26/01/2016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26/01/2016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26/01/2016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26/01/2016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26/01/2016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26/01/2016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26/01/2016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26/01/2016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es.wikipedia.org/wiki/Archivo:2000_Year_Temperature_Comparison-es.png"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67544" y="980728"/>
            <a:ext cx="8229600" cy="1143000"/>
          </a:xfrm>
          <a:solidFill>
            <a:schemeClr val="accent3">
              <a:lumMod val="20000"/>
              <a:lumOff val="80000"/>
            </a:schemeClr>
          </a:solidFill>
          <a:scene3d>
            <a:camera prst="orthographicFront"/>
            <a:lightRig rig="threePt" dir="t"/>
          </a:scene3d>
          <a:sp3d>
            <a:bevelT w="114300" prst="artDeco"/>
          </a:sp3d>
        </p:spPr>
        <p:txBody>
          <a:bodyPr>
            <a:normAutofit fontScale="90000"/>
          </a:bodyPr>
          <a:lstStyle/>
          <a:p>
            <a:r>
              <a:rPr lang="es-CO" sz="4000" dirty="0" smtClean="0">
                <a:latin typeface="Algerian" pitchFamily="82" charset="0"/>
              </a:rPr>
              <a:t>EL CALENTAMIENTO GLOVAL Y </a:t>
            </a:r>
            <a:r>
              <a:rPr lang="es-CO" sz="4000" dirty="0" smtClean="0">
                <a:solidFill>
                  <a:srgbClr val="FF0000"/>
                </a:solidFill>
                <a:latin typeface="Algerian" pitchFamily="82" charset="0"/>
              </a:rPr>
              <a:t>LOS 6000 AÑOS DE PECADO</a:t>
            </a:r>
            <a:endParaRPr lang="es-CO" sz="4000" dirty="0">
              <a:solidFill>
                <a:srgbClr val="FF0000"/>
              </a:solidFill>
              <a:latin typeface="Algerian" pitchFamily="82" charset="0"/>
            </a:endParaRPr>
          </a:p>
        </p:txBody>
      </p:sp>
      <p:sp>
        <p:nvSpPr>
          <p:cNvPr id="5" name="4 Marcador de contenido"/>
          <p:cNvSpPr>
            <a:spLocks noGrp="1"/>
          </p:cNvSpPr>
          <p:nvPr>
            <p:ph idx="1"/>
          </p:nvPr>
        </p:nvSpPr>
        <p:spPr>
          <a:xfrm>
            <a:off x="2555776" y="5805264"/>
            <a:ext cx="4392488" cy="718295"/>
          </a:xfrm>
          <a:solidFill>
            <a:schemeClr val="accent3">
              <a:lumMod val="20000"/>
              <a:lumOff val="80000"/>
            </a:schemeClr>
          </a:solidFill>
          <a:scene3d>
            <a:camera prst="orthographicFront"/>
            <a:lightRig rig="threePt" dir="t"/>
          </a:scene3d>
          <a:sp3d>
            <a:bevelT w="114300" prst="artDeco"/>
          </a:sp3d>
        </p:spPr>
        <p:txBody>
          <a:bodyPr/>
          <a:lstStyle/>
          <a:p>
            <a:pPr marL="0" indent="0" algn="ctr">
              <a:buNone/>
            </a:pPr>
            <a:r>
              <a:rPr lang="es-CO" b="1" dirty="0" smtClean="0">
                <a:solidFill>
                  <a:srgbClr val="FF0000"/>
                </a:solidFill>
              </a:rPr>
              <a:t>Texto base: Isaías 30:26.</a:t>
            </a:r>
            <a:endParaRPr lang="es-CO" b="1" dirty="0">
              <a:solidFill>
                <a:srgbClr val="FF0000"/>
              </a:solidFil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2336304"/>
            <a:ext cx="3888432" cy="3087588"/>
          </a:xfrm>
          <a:prstGeom prst="rect">
            <a:avLst/>
          </a:prstGeom>
          <a:noFill/>
          <a:ln>
            <a:noFill/>
          </a:ln>
          <a:effectLst/>
          <a:scene3d>
            <a:camera prst="orthographicFront"/>
            <a:lightRig rig="threePt" dir="t"/>
          </a:scene3d>
          <a:sp3d>
            <a:bevelT w="1143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8877615"/>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a:t>EL CALENTAMIENTO GLOVAL Y LOS 6000 AÑOS DE PECADO</a:t>
            </a:r>
          </a:p>
        </p:txBody>
      </p:sp>
      <p:sp>
        <p:nvSpPr>
          <p:cNvPr id="3" name="2 Marcador de contenido"/>
          <p:cNvSpPr>
            <a:spLocks noGrp="1"/>
          </p:cNvSpPr>
          <p:nvPr>
            <p:ph idx="1"/>
          </p:nvPr>
        </p:nvSpPr>
        <p:spPr>
          <a:xfrm>
            <a:off x="457200" y="1600200"/>
            <a:ext cx="8229600" cy="4925144"/>
          </a:xfrm>
          <a:solidFill>
            <a:schemeClr val="bg2">
              <a:lumMod val="90000"/>
            </a:schemeClr>
          </a:solidFill>
          <a:scene3d>
            <a:camera prst="orthographicFront"/>
            <a:lightRig rig="threePt" dir="t"/>
          </a:scene3d>
          <a:sp3d>
            <a:bevelT w="114300" prst="artDeco"/>
          </a:sp3d>
        </p:spPr>
        <p:txBody>
          <a:bodyPr>
            <a:normAutofit fontScale="77500" lnSpcReduction="20000"/>
          </a:bodyPr>
          <a:lstStyle/>
          <a:p>
            <a:pPr marL="0" indent="0" algn="ctr">
              <a:buNone/>
            </a:pPr>
            <a:r>
              <a:rPr lang="es-CO" b="1" dirty="0" smtClean="0">
                <a:solidFill>
                  <a:srgbClr val="FF0000"/>
                </a:solidFill>
              </a:rPr>
              <a:t>Isaías 30:26.</a:t>
            </a:r>
          </a:p>
          <a:p>
            <a:pPr marL="0" indent="0" algn="ctr">
              <a:buNone/>
            </a:pPr>
            <a:r>
              <a:rPr lang="es-CO" dirty="0" smtClean="0"/>
              <a:t>«La </a:t>
            </a:r>
            <a:r>
              <a:rPr lang="es-CO" dirty="0"/>
              <a:t>luz de la luna será como la luz del sol, </a:t>
            </a:r>
            <a:r>
              <a:rPr lang="es-CO" b="1" dirty="0"/>
              <a:t>y la luz del sol será siete veces mayor, como la luz de siete días</a:t>
            </a:r>
            <a:r>
              <a:rPr lang="es-CO" dirty="0"/>
              <a:t>, el día cuando vende Jehová la herida de su pueblo y cure la llaga que le </a:t>
            </a:r>
            <a:r>
              <a:rPr lang="es-CO" dirty="0" smtClean="0"/>
              <a:t>causó».</a:t>
            </a:r>
          </a:p>
          <a:p>
            <a:pPr marL="0" indent="0" algn="ctr">
              <a:buNone/>
            </a:pPr>
            <a:endParaRPr lang="es-CO" dirty="0" smtClean="0"/>
          </a:p>
          <a:p>
            <a:pPr marL="0" indent="0" algn="ctr">
              <a:buNone/>
            </a:pPr>
            <a:r>
              <a:rPr lang="es-CO" b="1" dirty="0" smtClean="0">
                <a:solidFill>
                  <a:srgbClr val="FF0000"/>
                </a:solidFill>
              </a:rPr>
              <a:t>Amos 3.7.</a:t>
            </a:r>
            <a:r>
              <a:rPr lang="es-CO" dirty="0" smtClean="0"/>
              <a:t> </a:t>
            </a:r>
          </a:p>
          <a:p>
            <a:pPr marL="0" indent="0" algn="ctr">
              <a:buNone/>
            </a:pPr>
            <a:r>
              <a:rPr lang="es-CO" dirty="0"/>
              <a:t> </a:t>
            </a:r>
            <a:r>
              <a:rPr lang="es-CO" dirty="0" smtClean="0"/>
              <a:t>«Porque </a:t>
            </a:r>
            <a:r>
              <a:rPr lang="es-CO" dirty="0"/>
              <a:t>no hará nada Jehová, el Señor, </a:t>
            </a:r>
            <a:r>
              <a:rPr lang="es-CO" dirty="0" smtClean="0"/>
              <a:t>sin </a:t>
            </a:r>
            <a:r>
              <a:rPr lang="es-CO" dirty="0"/>
              <a:t>revelar su </a:t>
            </a:r>
            <a:r>
              <a:rPr lang="es-CO" dirty="0" smtClean="0"/>
              <a:t>secreto a </a:t>
            </a:r>
            <a:r>
              <a:rPr lang="es-CO" dirty="0"/>
              <a:t>sus siervos los </a:t>
            </a:r>
            <a:r>
              <a:rPr lang="es-CO" dirty="0" smtClean="0"/>
              <a:t>profetas».</a:t>
            </a:r>
          </a:p>
          <a:p>
            <a:pPr marL="0" indent="0" algn="ctr">
              <a:buNone/>
            </a:pPr>
            <a:endParaRPr lang="es-CO" dirty="0" smtClean="0"/>
          </a:p>
          <a:p>
            <a:pPr marL="0" indent="0" algn="ctr">
              <a:buNone/>
            </a:pPr>
            <a:r>
              <a:rPr lang="es-CO" b="1" dirty="0" smtClean="0">
                <a:solidFill>
                  <a:srgbClr val="FF0000"/>
                </a:solidFill>
              </a:rPr>
              <a:t>Mateo 24:36.</a:t>
            </a:r>
          </a:p>
          <a:p>
            <a:pPr marL="0" indent="0" algn="ctr">
              <a:buNone/>
            </a:pPr>
            <a:r>
              <a:rPr lang="es-CO" dirty="0"/>
              <a:t> </a:t>
            </a:r>
            <a:r>
              <a:rPr lang="es-CO" dirty="0" smtClean="0"/>
              <a:t>«Pero </a:t>
            </a:r>
            <a:r>
              <a:rPr lang="es-CO" dirty="0"/>
              <a:t>del día y la hora nadie sabe, ni aun los ángeles de los cielos, sino solo mi </a:t>
            </a:r>
            <a:r>
              <a:rPr lang="es-CO" dirty="0" smtClean="0"/>
              <a:t>Padre»</a:t>
            </a:r>
          </a:p>
          <a:p>
            <a:pPr marL="0" indent="0" algn="ctr">
              <a:buNone/>
            </a:pPr>
            <a:endParaRPr lang="es-CO" dirty="0" smtClean="0"/>
          </a:p>
        </p:txBody>
      </p:sp>
    </p:spTree>
    <p:extLst>
      <p:ext uri="{BB962C8B-B14F-4D97-AF65-F5344CB8AC3E}">
        <p14:creationId xmlns:p14="http://schemas.microsoft.com/office/powerpoint/2010/main" val="418202765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256583"/>
          </a:xfrm>
          <a:solidFill>
            <a:schemeClr val="accent4">
              <a:lumMod val="75000"/>
            </a:schemeClr>
          </a:solidFill>
        </p:spPr>
        <p:txBody>
          <a:bodyPr>
            <a:noAutofit/>
          </a:bodyPr>
          <a:lstStyle/>
          <a:p>
            <a:pPr marL="0" indent="0" algn="ctr">
              <a:buNone/>
            </a:pPr>
            <a:r>
              <a:rPr lang="es-CO" sz="3600" dirty="0">
                <a:solidFill>
                  <a:schemeClr val="bg1"/>
                </a:solidFill>
              </a:rPr>
              <a:t>Es evidente que uno de los «secretos» del Padre es conservar bajo su sola potestad el día y la hora del regreso de Su Hijo a esta tierra, para rescatar a su iglesia y llevarla a su morada. </a:t>
            </a:r>
          </a:p>
          <a:p>
            <a:pPr marL="0" indent="0" algn="ctr">
              <a:buNone/>
            </a:pPr>
            <a:endParaRPr lang="es-CO" sz="3600" dirty="0" smtClean="0">
              <a:solidFill>
                <a:schemeClr val="bg1"/>
              </a:solidFill>
            </a:endParaRPr>
          </a:p>
          <a:p>
            <a:pPr marL="0" indent="0" algn="ctr">
              <a:buNone/>
            </a:pPr>
            <a:r>
              <a:rPr lang="es-CO" sz="3600" dirty="0" smtClean="0">
                <a:solidFill>
                  <a:schemeClr val="bg1"/>
                </a:solidFill>
              </a:rPr>
              <a:t>Pero </a:t>
            </a:r>
            <a:r>
              <a:rPr lang="es-CO" sz="3600" dirty="0">
                <a:solidFill>
                  <a:schemeClr val="bg1"/>
                </a:solidFill>
              </a:rPr>
              <a:t>Dios </a:t>
            </a:r>
            <a:r>
              <a:rPr lang="es-CO" sz="3600" dirty="0" smtClean="0">
                <a:solidFill>
                  <a:schemeClr val="bg1"/>
                </a:solidFill>
              </a:rPr>
              <a:t>revelaría a «sus siervos los profetas» a través de algunos eventos la proximidad de </a:t>
            </a:r>
            <a:r>
              <a:rPr lang="es-CO" sz="3600" dirty="0">
                <a:solidFill>
                  <a:schemeClr val="bg1"/>
                </a:solidFill>
              </a:rPr>
              <a:t>su cumplimiento</a:t>
            </a:r>
            <a:r>
              <a:rPr lang="es-CO" sz="3600" dirty="0" smtClean="0">
                <a:solidFill>
                  <a:schemeClr val="bg1"/>
                </a:solidFill>
              </a:rPr>
              <a:t>.</a:t>
            </a:r>
            <a:endParaRPr lang="es-CO" sz="3600" dirty="0">
              <a:solidFill>
                <a:schemeClr val="bg1"/>
              </a:solidFill>
            </a:endParaRPr>
          </a:p>
        </p:txBody>
      </p:sp>
    </p:spTree>
    <p:extLst>
      <p:ext uri="{BB962C8B-B14F-4D97-AF65-F5344CB8AC3E}">
        <p14:creationId xmlns:p14="http://schemas.microsoft.com/office/powerpoint/2010/main" val="328553720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2">
              <a:lumMod val="90000"/>
            </a:schemeClr>
          </a:solidFill>
          <a:scene3d>
            <a:camera prst="orthographicFront"/>
            <a:lightRig rig="threePt" dir="t"/>
          </a:scene3d>
          <a:sp3d>
            <a:bevelT w="114300" prst="artDeco"/>
          </a:sp3d>
        </p:spPr>
        <p:txBody>
          <a:bodyPr>
            <a:normAutofit fontScale="85000" lnSpcReduction="10000"/>
          </a:bodyPr>
          <a:lstStyle/>
          <a:p>
            <a:pPr marL="0" indent="0" algn="ctr">
              <a:buNone/>
            </a:pPr>
            <a:r>
              <a:rPr lang="es-CO" dirty="0" smtClean="0"/>
              <a:t>Uno de los eventos espectaculares es señalado </a:t>
            </a:r>
            <a:r>
              <a:rPr lang="es-CO" dirty="0"/>
              <a:t>p</a:t>
            </a:r>
            <a:r>
              <a:rPr lang="es-CO" dirty="0" smtClean="0"/>
              <a:t>or EGW, profeta del Señor para la última iglesia, Laodicea, en el </a:t>
            </a:r>
            <a:r>
              <a:rPr lang="es-CO" b="1" dirty="0" smtClean="0">
                <a:solidFill>
                  <a:srgbClr val="FF0000"/>
                </a:solidFill>
              </a:rPr>
              <a:t>Conflicto de los Siglos p375 p3</a:t>
            </a:r>
            <a:r>
              <a:rPr lang="es-CO" dirty="0" smtClean="0">
                <a:solidFill>
                  <a:srgbClr val="FF0000"/>
                </a:solidFill>
              </a:rPr>
              <a:t>:</a:t>
            </a:r>
          </a:p>
          <a:p>
            <a:pPr marL="0" indent="0" algn="ctr">
              <a:buNone/>
            </a:pPr>
            <a:r>
              <a:rPr lang="es-CO" sz="2800" dirty="0" smtClean="0"/>
              <a:t>«A la mitad de la semana hará cesar el sacrificio y la ofrenda». En el </a:t>
            </a:r>
            <a:r>
              <a:rPr lang="es-CO" sz="2800" b="1" u="sng" dirty="0" smtClean="0"/>
              <a:t>año 31</a:t>
            </a:r>
            <a:r>
              <a:rPr lang="es-CO" sz="2800" dirty="0" smtClean="0"/>
              <a:t> de J. D., tres años y medio después de su bautismo, nuestro Señor fue crucificado. Con el gran sacrificio ofrecido en el Calvario, terminó aquel sistema de ofrendas que durante </a:t>
            </a:r>
            <a:r>
              <a:rPr lang="es-CO" sz="2800" b="1" dirty="0" smtClean="0"/>
              <a:t>CUATRO MIL AÑOS HABÍA PREFIGURADO AL CORDERO DE DIOS</a:t>
            </a:r>
            <a:r>
              <a:rPr lang="es-CO" sz="2800" dirty="0" smtClean="0"/>
              <a:t>. El tipo se encontró con el antitipo, y todos los sacrificios y oblaciones del sistema ceremonial debían cesar. </a:t>
            </a:r>
          </a:p>
          <a:p>
            <a:pPr marL="0" indent="0" algn="ctr">
              <a:buNone/>
            </a:pPr>
            <a:endParaRPr lang="es-CO" sz="2800" dirty="0" smtClean="0"/>
          </a:p>
          <a:p>
            <a:pPr marL="0" indent="0" algn="ctr">
              <a:buNone/>
            </a:pPr>
            <a:r>
              <a:rPr lang="es-CO" sz="2800" dirty="0" smtClean="0"/>
              <a:t>EGW en el mismo </a:t>
            </a:r>
            <a:r>
              <a:rPr lang="es-CO" sz="2800" b="1" dirty="0" smtClean="0">
                <a:solidFill>
                  <a:srgbClr val="FF0000"/>
                </a:solidFill>
              </a:rPr>
              <a:t>CS p572 p1 </a:t>
            </a:r>
            <a:r>
              <a:rPr lang="es-CO" sz="2800" dirty="0" smtClean="0"/>
              <a:t>dice: «La gran controversia entre Cristo y Satanás, sostenida desde hace cerca de </a:t>
            </a:r>
            <a:r>
              <a:rPr lang="es-CO" sz="2800" b="1" dirty="0" smtClean="0"/>
              <a:t>SEIS MIL AÑOS, ESTÁ POR TERMINAR</a:t>
            </a:r>
            <a:r>
              <a:rPr lang="es-CO" sz="2800" dirty="0" smtClean="0"/>
              <a:t>».</a:t>
            </a:r>
          </a:p>
          <a:p>
            <a:pPr marL="0" indent="0" algn="ctr">
              <a:buNone/>
            </a:pPr>
            <a:r>
              <a:rPr lang="es-CO" sz="2800" dirty="0" smtClean="0"/>
              <a:t>El </a:t>
            </a:r>
            <a:r>
              <a:rPr lang="es-CO" sz="2800" dirty="0"/>
              <a:t>libro </a:t>
            </a:r>
            <a:r>
              <a:rPr lang="es-CO" sz="2800" dirty="0" smtClean="0"/>
              <a:t>Conflicto de los Siglos se </a:t>
            </a:r>
            <a:r>
              <a:rPr lang="es-CO" sz="2800" dirty="0"/>
              <a:t>originó en una visión de dos horas, conocida como “la visión del Gran Conflicto” (</a:t>
            </a:r>
            <a:r>
              <a:rPr lang="es-CO" sz="2800" b="1" u="sng" dirty="0"/>
              <a:t>14 de marzo de 1858</a:t>
            </a:r>
            <a:r>
              <a:rPr lang="es-CO" sz="2800" dirty="0"/>
              <a:t>, en Lovett’s Grove, Ohio, Estados Unidos</a:t>
            </a:r>
            <a:r>
              <a:rPr lang="es-CO" sz="2800" dirty="0" smtClean="0"/>
              <a:t>)</a:t>
            </a:r>
            <a:endParaRPr lang="es-CO" dirty="0"/>
          </a:p>
        </p:txBody>
      </p:sp>
    </p:spTree>
    <p:extLst>
      <p:ext uri="{BB962C8B-B14F-4D97-AF65-F5344CB8AC3E}">
        <p14:creationId xmlns:p14="http://schemas.microsoft.com/office/powerpoint/2010/main" val="228765050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88640"/>
            <a:ext cx="9144000" cy="6408712"/>
          </a:xfrm>
          <a:blipFill>
            <a:blip r:embed="rId2"/>
            <a:tile tx="0" ty="0" sx="100000" sy="100000" flip="none" algn="tl"/>
          </a:blipFill>
          <a:scene3d>
            <a:camera prst="orthographicFront"/>
            <a:lightRig rig="threePt" dir="t"/>
          </a:scene3d>
          <a:sp3d>
            <a:bevelT prst="relaxedInset"/>
          </a:sp3d>
        </p:spPr>
        <p:txBody>
          <a:bodyPr>
            <a:normAutofit fontScale="70000" lnSpcReduction="20000"/>
          </a:bodyPr>
          <a:lstStyle/>
          <a:p>
            <a:pPr marL="0" indent="0">
              <a:buNone/>
            </a:pPr>
            <a:r>
              <a:rPr lang="es-CO" dirty="0" smtClean="0"/>
              <a:t>Además del Conflicto de los Siglos, los seis mil años de pecado, se mencionan en otros libros del E. de Profecía </a:t>
            </a:r>
            <a:r>
              <a:rPr lang="es-CO" dirty="0"/>
              <a:t>c</a:t>
            </a:r>
            <a:r>
              <a:rPr lang="es-CO" dirty="0" smtClean="0"/>
              <a:t>omo: </a:t>
            </a:r>
          </a:p>
          <a:p>
            <a:pPr marL="0" indent="0">
              <a:buNone/>
            </a:pPr>
            <a:r>
              <a:rPr lang="es-CO" u="sng" dirty="0" smtClean="0"/>
              <a:t>Conflicto y Valor</a:t>
            </a:r>
            <a:r>
              <a:rPr lang="es-CO" dirty="0" smtClean="0"/>
              <a:t>, C. «Una equivocación muy cara».</a:t>
            </a:r>
          </a:p>
          <a:p>
            <a:pPr marL="0" indent="0">
              <a:buNone/>
            </a:pPr>
            <a:r>
              <a:rPr lang="es-CO" u="sng" dirty="0" smtClean="0"/>
              <a:t>Dios nos Cuida</a:t>
            </a:r>
            <a:r>
              <a:rPr lang="es-CO" dirty="0" smtClean="0"/>
              <a:t>. C. «Una equivocación muy cara».</a:t>
            </a:r>
          </a:p>
          <a:p>
            <a:pPr marL="0" indent="0">
              <a:buNone/>
            </a:pPr>
            <a:r>
              <a:rPr lang="es-CO" u="sng" dirty="0" smtClean="0"/>
              <a:t>La Maravillosa Gracia</a:t>
            </a:r>
            <a:r>
              <a:rPr lang="es-CO" dirty="0" smtClean="0"/>
              <a:t>. C. «Eterna seguridad».</a:t>
            </a:r>
          </a:p>
          <a:p>
            <a:pPr marL="0" indent="0">
              <a:buNone/>
            </a:pPr>
            <a:r>
              <a:rPr lang="es-CO" u="sng" dirty="0" smtClean="0"/>
              <a:t>Hijos e Hijas de Dios</a:t>
            </a:r>
            <a:r>
              <a:rPr lang="es-CO" dirty="0" smtClean="0"/>
              <a:t>. C, «Somos hijos de Dios creados a su imagen». </a:t>
            </a:r>
          </a:p>
          <a:p>
            <a:pPr marL="0" indent="0">
              <a:buNone/>
            </a:pPr>
            <a:r>
              <a:rPr lang="es-CO" u="sng" dirty="0" smtClean="0"/>
              <a:t>Maranatha</a:t>
            </a:r>
            <a:r>
              <a:rPr lang="es-CO" dirty="0" smtClean="0"/>
              <a:t>. C. «Satanás redobla sus esfuerzos».</a:t>
            </a:r>
          </a:p>
          <a:p>
            <a:pPr marL="0" indent="0">
              <a:buNone/>
            </a:pPr>
            <a:r>
              <a:rPr lang="es-CO" u="sng" dirty="0" smtClean="0"/>
              <a:t>,,                 </a:t>
            </a:r>
            <a:r>
              <a:rPr lang="es-CO" dirty="0" smtClean="0"/>
              <a:t>    C. Seguridad eterna.</a:t>
            </a:r>
          </a:p>
          <a:p>
            <a:pPr marL="0" indent="0">
              <a:buNone/>
            </a:pPr>
            <a:r>
              <a:rPr lang="es-CO" u="sng" dirty="0" smtClean="0"/>
              <a:t>Seguridad y Paz</a:t>
            </a:r>
            <a:r>
              <a:rPr lang="es-CO" dirty="0" smtClean="0"/>
              <a:t>. C.42.</a:t>
            </a:r>
          </a:p>
          <a:p>
            <a:pPr marL="0" indent="0">
              <a:buNone/>
            </a:pPr>
            <a:r>
              <a:rPr lang="es-CO" u="sng" dirty="0" smtClean="0"/>
              <a:t>La fe por la cual vivo</a:t>
            </a:r>
            <a:r>
              <a:rPr lang="es-CO" dirty="0" smtClean="0"/>
              <a:t>. C. La iglesia militante.</a:t>
            </a:r>
          </a:p>
          <a:p>
            <a:pPr marL="0" indent="0">
              <a:buNone/>
            </a:pPr>
            <a:r>
              <a:rPr lang="es-CO" u="sng" dirty="0" smtClean="0"/>
              <a:t>Felicidad y armonía en el hogar</a:t>
            </a:r>
            <a:r>
              <a:rPr lang="es-CO" dirty="0" smtClean="0"/>
              <a:t>: C. 60.</a:t>
            </a:r>
          </a:p>
          <a:p>
            <a:pPr marL="0" indent="0">
              <a:buNone/>
            </a:pPr>
            <a:r>
              <a:rPr lang="es-CO" u="sng" dirty="0" smtClean="0"/>
              <a:t>Consejos sobre la Salud</a:t>
            </a:r>
            <a:r>
              <a:rPr lang="es-CO" dirty="0" smtClean="0"/>
              <a:t>. C. La violación de la física.</a:t>
            </a:r>
          </a:p>
          <a:p>
            <a:pPr marL="0" indent="0">
              <a:buNone/>
            </a:pPr>
            <a:r>
              <a:rPr lang="es-CO" u="sng" dirty="0" smtClean="0"/>
              <a:t>Mente carácter y personalidad</a:t>
            </a:r>
            <a:r>
              <a:rPr lang="es-CO" dirty="0" smtClean="0"/>
              <a:t>. C. 17.</a:t>
            </a:r>
          </a:p>
          <a:p>
            <a:pPr marL="0" indent="0">
              <a:buNone/>
            </a:pPr>
            <a:r>
              <a:rPr lang="es-CO" u="sng" dirty="0" smtClean="0"/>
              <a:t>Consejos sobre la salud</a:t>
            </a:r>
            <a:r>
              <a:rPr lang="es-CO" dirty="0" smtClean="0"/>
              <a:t>. C. El ejercicio y la alimentación.</a:t>
            </a:r>
          </a:p>
          <a:p>
            <a:pPr marL="0" indent="0">
              <a:buNone/>
            </a:pPr>
            <a:r>
              <a:rPr lang="es-CO" u="sng" dirty="0" smtClean="0"/>
              <a:t>El hogar Cristiano</a:t>
            </a:r>
            <a:r>
              <a:rPr lang="es-CO" dirty="0" smtClean="0"/>
              <a:t>. C. 86. </a:t>
            </a:r>
          </a:p>
          <a:p>
            <a:pPr marL="0" indent="0">
              <a:buNone/>
            </a:pPr>
            <a:r>
              <a:rPr lang="es-CO" dirty="0" smtClean="0"/>
              <a:t>Además aparecen mencionados en aproximadamente 37 libros más del Espíritu de Profecía que los puede encontrar en la Biblioteca Electrónica de tu Computador. </a:t>
            </a:r>
            <a:r>
              <a:rPr lang="es-CO" dirty="0"/>
              <a:t>Y</a:t>
            </a:r>
            <a:r>
              <a:rPr lang="es-CO" dirty="0" smtClean="0"/>
              <a:t> la sierva del Señor los escribió por inspiración en fechas diferentes, como para que se hubiera equivocado. Pero recuera, Dios nunca se equivoca o se arrepiente como lo dice: </a:t>
            </a:r>
            <a:r>
              <a:rPr lang="es-CO" b="1" dirty="0" smtClean="0"/>
              <a:t>Num.23:19.  </a:t>
            </a:r>
          </a:p>
          <a:p>
            <a:pPr marL="0" indent="0">
              <a:buNone/>
            </a:pPr>
            <a:endParaRPr lang="es-CO" dirty="0" smtClean="0"/>
          </a:p>
          <a:p>
            <a:pPr marL="0" indent="0">
              <a:buNone/>
            </a:pPr>
            <a:endParaRPr lang="es-CO" dirty="0"/>
          </a:p>
        </p:txBody>
      </p:sp>
    </p:spTree>
    <p:extLst>
      <p:ext uri="{BB962C8B-B14F-4D97-AF65-F5344CB8AC3E}">
        <p14:creationId xmlns:p14="http://schemas.microsoft.com/office/powerpoint/2010/main" val="4051312004"/>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260648"/>
            <a:ext cx="8856984" cy="6336704"/>
          </a:xfrm>
          <a:solidFill>
            <a:schemeClr val="accent3">
              <a:lumMod val="40000"/>
              <a:lumOff val="60000"/>
            </a:schemeClr>
          </a:solidFill>
          <a:scene3d>
            <a:camera prst="orthographicFront"/>
            <a:lightRig rig="threePt" dir="t"/>
          </a:scene3d>
          <a:sp3d>
            <a:bevelT prst="relaxedInset"/>
          </a:sp3d>
        </p:spPr>
        <p:txBody>
          <a:bodyPr>
            <a:normAutofit fontScale="85000" lnSpcReduction="10000"/>
          </a:bodyPr>
          <a:lstStyle/>
          <a:p>
            <a:pPr marL="0" indent="0" algn="ctr">
              <a:buNone/>
            </a:pPr>
            <a:endParaRPr lang="es-CO" dirty="0" smtClean="0"/>
          </a:p>
          <a:p>
            <a:pPr marL="0" indent="0" algn="ctr">
              <a:buNone/>
            </a:pPr>
            <a:r>
              <a:rPr lang="es-CO" dirty="0" smtClean="0"/>
              <a:t>De paso quiero decir que de lo que se trata aquí es un asunto demasiado serio, y como usted se da cuenta, yo no escribí ningún libro del E.P, o los textos bíblicos mencionados, estoy es citando lo que dice la Biblia y el Espíritu de Profecía, que son las dos fuentes inspiradas por Dios para la humanidad, por tanto, yo no estoy inventando nada, y me atengo </a:t>
            </a:r>
            <a:r>
              <a:rPr lang="es-CO" dirty="0"/>
              <a:t>a </a:t>
            </a:r>
            <a:r>
              <a:rPr lang="es-CO" dirty="0" smtClean="0">
                <a:solidFill>
                  <a:srgbClr val="FF0000"/>
                </a:solidFill>
              </a:rPr>
              <a:t>Apoc.22:18,19</a:t>
            </a:r>
            <a:r>
              <a:rPr lang="es-CO" dirty="0" smtClean="0"/>
              <a:t> que dice:</a:t>
            </a:r>
          </a:p>
          <a:p>
            <a:pPr marL="0" indent="0" algn="ctr">
              <a:buNone/>
            </a:pPr>
            <a:endParaRPr lang="es-CO" b="1" dirty="0" smtClean="0">
              <a:solidFill>
                <a:srgbClr val="0070C0"/>
              </a:solidFill>
            </a:endParaRPr>
          </a:p>
          <a:p>
            <a:pPr marL="0" indent="0" algn="ctr">
              <a:buNone/>
            </a:pPr>
            <a:r>
              <a:rPr lang="es-CO" b="1" dirty="0" smtClean="0">
                <a:solidFill>
                  <a:srgbClr val="0070C0"/>
                </a:solidFill>
              </a:rPr>
              <a:t>«</a:t>
            </a:r>
            <a:r>
              <a:rPr lang="es-CO" b="1" dirty="0" smtClean="0">
                <a:solidFill>
                  <a:srgbClr val="0070C0"/>
                </a:solidFill>
                <a:latin typeface="Agency FB" pitchFamily="34" charset="0"/>
              </a:rPr>
              <a:t>Yo </a:t>
            </a:r>
            <a:r>
              <a:rPr lang="es-CO" b="1" dirty="0">
                <a:solidFill>
                  <a:srgbClr val="0070C0"/>
                </a:solidFill>
                <a:latin typeface="Agency FB" pitchFamily="34" charset="0"/>
              </a:rPr>
              <a:t>advierto a todo aquel que oye las palabras de la profecía de este libro: Si alguno </a:t>
            </a:r>
            <a:r>
              <a:rPr lang="es-CO" b="1" dirty="0" smtClean="0">
                <a:solidFill>
                  <a:srgbClr val="0070C0"/>
                </a:solidFill>
                <a:latin typeface="Agency FB" pitchFamily="34" charset="0"/>
              </a:rPr>
              <a:t>AÑADE </a:t>
            </a:r>
            <a:r>
              <a:rPr lang="es-CO" b="1" dirty="0">
                <a:solidFill>
                  <a:srgbClr val="0070C0"/>
                </a:solidFill>
                <a:latin typeface="Agency FB" pitchFamily="34" charset="0"/>
              </a:rPr>
              <a:t>a estas cosas, Dios traerá sobre él las plagas que están escritas en este libro. </a:t>
            </a:r>
            <a:r>
              <a:rPr lang="es-CO" b="1" dirty="0" smtClean="0">
                <a:solidFill>
                  <a:srgbClr val="0070C0"/>
                </a:solidFill>
                <a:latin typeface="Agency FB" pitchFamily="34" charset="0"/>
              </a:rPr>
              <a:t>19 </a:t>
            </a:r>
            <a:r>
              <a:rPr lang="es-CO" b="1" dirty="0">
                <a:solidFill>
                  <a:srgbClr val="0070C0"/>
                </a:solidFill>
                <a:latin typeface="Agency FB" pitchFamily="34" charset="0"/>
              </a:rPr>
              <a:t>Y si alguno </a:t>
            </a:r>
            <a:r>
              <a:rPr lang="es-CO" b="1" dirty="0" smtClean="0">
                <a:solidFill>
                  <a:srgbClr val="0070C0"/>
                </a:solidFill>
                <a:latin typeface="Agency FB" pitchFamily="34" charset="0"/>
              </a:rPr>
              <a:t>QUITA </a:t>
            </a:r>
            <a:r>
              <a:rPr lang="es-CO" b="1" dirty="0">
                <a:solidFill>
                  <a:srgbClr val="0070C0"/>
                </a:solidFill>
                <a:latin typeface="Agency FB" pitchFamily="34" charset="0"/>
              </a:rPr>
              <a:t>de las palabras del libro de esta profecía, Dios quitará su parte del libro de la vida y de la santa ciudad y de las cosas que están escritas en este </a:t>
            </a:r>
            <a:r>
              <a:rPr lang="es-CO" b="1" dirty="0" smtClean="0">
                <a:solidFill>
                  <a:srgbClr val="0070C0"/>
                </a:solidFill>
                <a:latin typeface="Agency FB" pitchFamily="34" charset="0"/>
              </a:rPr>
              <a:t>libro</a:t>
            </a:r>
            <a:r>
              <a:rPr lang="es-CO" b="1" dirty="0" smtClean="0">
                <a:solidFill>
                  <a:srgbClr val="0070C0"/>
                </a:solidFill>
              </a:rPr>
              <a:t>».</a:t>
            </a:r>
          </a:p>
          <a:p>
            <a:pPr marL="0" indent="0" algn="ctr">
              <a:buNone/>
            </a:pPr>
            <a:r>
              <a:rPr lang="es-CO" dirty="0" smtClean="0"/>
              <a:t> </a:t>
            </a:r>
          </a:p>
        </p:txBody>
      </p:sp>
    </p:spTree>
    <p:extLst>
      <p:ext uri="{BB962C8B-B14F-4D97-AF65-F5344CB8AC3E}">
        <p14:creationId xmlns:p14="http://schemas.microsoft.com/office/powerpoint/2010/main" val="186452015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2">
              <a:lumMod val="20000"/>
              <a:lumOff val="80000"/>
            </a:schemeClr>
          </a:solidFill>
          <a:scene3d>
            <a:camera prst="orthographicFront"/>
            <a:lightRig rig="threePt" dir="t"/>
          </a:scene3d>
          <a:sp3d>
            <a:bevelT w="165100" prst="coolSlant"/>
          </a:sp3d>
        </p:spPr>
        <p:txBody>
          <a:bodyPr>
            <a:normAutofit fontScale="92500"/>
          </a:bodyPr>
          <a:lstStyle/>
          <a:p>
            <a:pPr marL="0" indent="0" algn="ctr">
              <a:buNone/>
            </a:pPr>
            <a:r>
              <a:rPr lang="es-CO" dirty="0"/>
              <a:t>Ciento que es mi responsabilidad decir lo que Dios ha rebelado en su Palabra, como dice </a:t>
            </a:r>
            <a:r>
              <a:rPr lang="es-CO" dirty="0">
                <a:solidFill>
                  <a:srgbClr val="FF0000"/>
                </a:solidFill>
              </a:rPr>
              <a:t>Eze.3:18</a:t>
            </a:r>
            <a:r>
              <a:rPr lang="es-CO" dirty="0"/>
              <a:t>. </a:t>
            </a:r>
            <a:endParaRPr lang="es-CO" dirty="0" smtClean="0"/>
          </a:p>
          <a:p>
            <a:pPr marL="0" indent="0" algn="ctr">
              <a:buNone/>
            </a:pPr>
            <a:r>
              <a:rPr lang="es-CO" dirty="0" smtClean="0">
                <a:solidFill>
                  <a:srgbClr val="0070C0"/>
                </a:solidFill>
              </a:rPr>
              <a:t>Cuando </a:t>
            </a:r>
            <a:r>
              <a:rPr lang="es-CO" dirty="0">
                <a:solidFill>
                  <a:srgbClr val="0070C0"/>
                </a:solidFill>
              </a:rPr>
              <a:t>yo diga al impío: "De cierto morirás", SI TÚ NO LO AMONESTAS NI LE HABLAS, para que el impío sea advertido de su mal camino a fin de que viva, el impío morirá por su maldad, PERO SU SANGRE DEMANDARÉ DE TU MANO.</a:t>
            </a:r>
          </a:p>
          <a:p>
            <a:pPr marL="0" indent="0" algn="ctr">
              <a:buNone/>
            </a:pPr>
            <a:endParaRPr lang="es-CO" dirty="0" smtClean="0"/>
          </a:p>
          <a:p>
            <a:pPr marL="0" indent="0" algn="ctr">
              <a:buNone/>
            </a:pPr>
            <a:r>
              <a:rPr lang="es-CO" dirty="0" smtClean="0"/>
              <a:t>Nota</a:t>
            </a:r>
            <a:r>
              <a:rPr lang="es-CO" dirty="0"/>
              <a:t>: </a:t>
            </a:r>
            <a:r>
              <a:rPr lang="es-CO" u="sng" dirty="0">
                <a:solidFill>
                  <a:srgbClr val="FF0000"/>
                </a:solidFill>
              </a:rPr>
              <a:t>Yo no estoy diciendo que Cristo viene en el año 2031, sino que en ese año conforme a la profecía, se cumplen los seis mil años de pecado</a:t>
            </a:r>
            <a:r>
              <a:rPr lang="es-CO" dirty="0">
                <a:solidFill>
                  <a:srgbClr val="FF0000"/>
                </a:solidFill>
              </a:rPr>
              <a:t>. </a:t>
            </a:r>
          </a:p>
        </p:txBody>
      </p:sp>
    </p:spTree>
    <p:extLst>
      <p:ext uri="{BB962C8B-B14F-4D97-AF65-F5344CB8AC3E}">
        <p14:creationId xmlns:p14="http://schemas.microsoft.com/office/powerpoint/2010/main" val="361563634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570186"/>
          </a:xfrm>
          <a:solidFill>
            <a:schemeClr val="bg2">
              <a:lumMod val="75000"/>
            </a:schemeClr>
          </a:solidFill>
          <a:scene3d>
            <a:camera prst="orthographicFront"/>
            <a:lightRig rig="threePt" dir="t"/>
          </a:scene3d>
          <a:sp3d>
            <a:bevelT w="139700" prst="cross"/>
          </a:sp3d>
        </p:spPr>
        <p:txBody>
          <a:bodyPr>
            <a:noAutofit/>
          </a:bodyPr>
          <a:lstStyle/>
          <a:p>
            <a:r>
              <a:rPr lang="es-CO" sz="3600" dirty="0" smtClean="0"/>
              <a:t>LA PREGUNTA ES: ¿DONDE APARECE EL CALENTAMIENTO GLOBAL EN LOS 6000 AÑOS DE PECADO?</a:t>
            </a:r>
            <a:endParaRPr lang="es-CO" sz="3600" dirty="0"/>
          </a:p>
        </p:txBody>
      </p:sp>
      <p:sp>
        <p:nvSpPr>
          <p:cNvPr id="3" name="2 Marcador de contenido"/>
          <p:cNvSpPr>
            <a:spLocks noGrp="1"/>
          </p:cNvSpPr>
          <p:nvPr>
            <p:ph idx="1"/>
          </p:nvPr>
        </p:nvSpPr>
        <p:spPr>
          <a:xfrm>
            <a:off x="467544" y="2204864"/>
            <a:ext cx="8229600" cy="3960440"/>
          </a:xfrm>
          <a:solidFill>
            <a:schemeClr val="accent3">
              <a:lumMod val="40000"/>
              <a:lumOff val="60000"/>
            </a:schemeClr>
          </a:solidFill>
          <a:scene3d>
            <a:camera prst="orthographicFront"/>
            <a:lightRig rig="threePt" dir="t"/>
          </a:scene3d>
          <a:sp3d>
            <a:bevelT w="114300" prst="artDeco"/>
          </a:sp3d>
        </p:spPr>
        <p:txBody>
          <a:bodyPr>
            <a:normAutofit/>
          </a:bodyPr>
          <a:lstStyle/>
          <a:p>
            <a:pPr marL="0" indent="0" algn="ctr">
              <a:buNone/>
            </a:pPr>
            <a:r>
              <a:rPr lang="es-CO" sz="4800" dirty="0" smtClean="0"/>
              <a:t>Para saberlo observemos la siguiente grafica elaborada por los científicos que miden la temperatura en todo el planeta tierra.</a:t>
            </a:r>
            <a:endParaRPr lang="es-CO" sz="4800" dirty="0"/>
          </a:p>
        </p:txBody>
      </p:sp>
    </p:spTree>
    <p:extLst>
      <p:ext uri="{BB962C8B-B14F-4D97-AF65-F5344CB8AC3E}">
        <p14:creationId xmlns:p14="http://schemas.microsoft.com/office/powerpoint/2010/main" val="192020582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3816424" cy="4525963"/>
          </a:xfrm>
          <a:solidFill>
            <a:schemeClr val="bg2">
              <a:lumMod val="75000"/>
            </a:schemeClr>
          </a:solidFill>
          <a:scene3d>
            <a:camera prst="orthographicFront"/>
            <a:lightRig rig="threePt" dir="t"/>
          </a:scene3d>
          <a:sp3d>
            <a:bevelT prst="relaxedInset"/>
          </a:sp3d>
        </p:spPr>
        <p:txBody>
          <a:bodyPr>
            <a:noAutofit/>
          </a:bodyPr>
          <a:lstStyle/>
          <a:p>
            <a:pPr marL="0" indent="0" algn="ctr">
              <a:buNone/>
            </a:pPr>
            <a:r>
              <a:rPr lang="es-CO" sz="2000" dirty="0"/>
              <a:t>Temperaturas medias de los últimos 2000 años según distintas reconstrucciones a partir de proxies climáticos, suavizadas por decenio, con el registro instrumental de temperaturas sobrepuesto en negro. </a:t>
            </a:r>
            <a:endParaRPr lang="es-CO" sz="2000" dirty="0" smtClean="0"/>
          </a:p>
          <a:p>
            <a:pPr marL="0" indent="0" algn="ctr">
              <a:buNone/>
            </a:pPr>
            <a:r>
              <a:rPr lang="es-CO" sz="2000" dirty="0" smtClean="0"/>
              <a:t>Se </a:t>
            </a:r>
            <a:r>
              <a:rPr lang="es-CO" sz="2000" dirty="0"/>
              <a:t>aprecia un primer máximo relativo en el Periodo cálido medieval, luego un mínimo en la Pequeña edad de hielo y por último un máximo absoluto en el año 2004</a:t>
            </a:r>
          </a:p>
        </p:txBody>
      </p:sp>
      <p:pic>
        <p:nvPicPr>
          <p:cNvPr id="7170" name="Picture 2" descr="refer to caption and adjacent text">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944" y="260648"/>
            <a:ext cx="4896544" cy="4464496"/>
          </a:xfrm>
          <a:prstGeom prst="rect">
            <a:avLst/>
          </a:prstGeom>
          <a:noFill/>
          <a:scene3d>
            <a:camera prst="orthographicFront"/>
            <a:lightRig rig="threePt" dir="t"/>
          </a:scene3d>
          <a:sp3d>
            <a:bevelT prst="relaxedInset"/>
          </a:sp3d>
          <a:extLst>
            <a:ext uri="{909E8E84-426E-40DD-AFC4-6F175D3DCCD1}">
              <a14:hiddenFill xmlns:a14="http://schemas.microsoft.com/office/drawing/2010/main">
                <a:solidFill>
                  <a:srgbClr val="FFFFFF"/>
                </a:solidFill>
              </a14:hiddenFill>
            </a:ext>
          </a:extLst>
        </p:spPr>
      </p:pic>
      <p:sp>
        <p:nvSpPr>
          <p:cNvPr id="5" name="4 Rectángulo"/>
          <p:cNvSpPr/>
          <p:nvPr/>
        </p:nvSpPr>
        <p:spPr>
          <a:xfrm>
            <a:off x="179512" y="4869160"/>
            <a:ext cx="8784976" cy="1938992"/>
          </a:xfrm>
          <a:prstGeom prst="rect">
            <a:avLst/>
          </a:prstGeom>
          <a:solidFill>
            <a:schemeClr val="bg2">
              <a:lumMod val="75000"/>
            </a:schemeClr>
          </a:solidFill>
          <a:scene3d>
            <a:camera prst="orthographicFront"/>
            <a:lightRig rig="threePt" dir="t"/>
          </a:scene3d>
          <a:sp3d>
            <a:bevelT prst="relaxedInset"/>
          </a:sp3d>
        </p:spPr>
        <p:txBody>
          <a:bodyPr wrap="square">
            <a:spAutoFit/>
          </a:bodyPr>
          <a:lstStyle/>
          <a:p>
            <a:pPr algn="ctr"/>
            <a:r>
              <a:rPr lang="es-CO" sz="2000" dirty="0"/>
              <a:t>A partir de la Muerte de Cristo, los últimos 2000 años </a:t>
            </a:r>
            <a:r>
              <a:rPr lang="es-CO" sz="2000" dirty="0" smtClean="0"/>
              <a:t>de «la gran controversia entre cristo y Satanás, sostenida desde hace cerca de seis mil años, está por terminar». CS. P572, p1. el </a:t>
            </a:r>
            <a:r>
              <a:rPr lang="es-CO" sz="2000" dirty="0"/>
              <a:t>calentamiento global se mantuvo a nivel </a:t>
            </a:r>
            <a:r>
              <a:rPr lang="es-CO" sz="2000" dirty="0" smtClean="0"/>
              <a:t>hasta el año 2000, </a:t>
            </a:r>
            <a:r>
              <a:rPr lang="es-CO" sz="2000" dirty="0"/>
              <a:t>y luego sube </a:t>
            </a:r>
            <a:r>
              <a:rPr lang="es-CO" sz="2000" dirty="0" smtClean="0"/>
              <a:t>aceleradamente hasta </a:t>
            </a:r>
            <a:r>
              <a:rPr lang="es-CO" sz="2000" dirty="0"/>
              <a:t>calentar </a:t>
            </a:r>
            <a:r>
              <a:rPr lang="es-CO" sz="2000" u="sng" dirty="0"/>
              <a:t>siete veces la luz de un </a:t>
            </a:r>
            <a:r>
              <a:rPr lang="es-CO" sz="2000" u="sng" dirty="0" smtClean="0"/>
              <a:t>día</a:t>
            </a:r>
            <a:r>
              <a:rPr lang="es-CO" sz="2000" dirty="0" smtClean="0"/>
              <a:t>. </a:t>
            </a:r>
            <a:r>
              <a:rPr lang="es-CO" sz="2000" b="1" dirty="0" smtClean="0"/>
              <a:t>Por tanto, según la grafica, es a partir del 2000 cuando se inicia el cumplimiento de </a:t>
            </a:r>
            <a:r>
              <a:rPr lang="es-CO" sz="2000" b="1" dirty="0" smtClean="0">
                <a:solidFill>
                  <a:srgbClr val="FF0000"/>
                </a:solidFill>
              </a:rPr>
              <a:t>Isaías 30:26</a:t>
            </a:r>
            <a:r>
              <a:rPr lang="es-CO" sz="2000" b="1" dirty="0" smtClean="0"/>
              <a:t>.  El calentamiento global, que nos afecta a todo el planeta tierra .</a:t>
            </a:r>
            <a:endParaRPr lang="es-CO" sz="2000" b="1" dirty="0"/>
          </a:p>
        </p:txBody>
      </p:sp>
    </p:spTree>
    <p:extLst>
      <p:ext uri="{BB962C8B-B14F-4D97-AF65-F5344CB8AC3E}">
        <p14:creationId xmlns:p14="http://schemas.microsoft.com/office/powerpoint/2010/main" val="70274393"/>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570186"/>
          </a:xfrm>
          <a:solidFill>
            <a:schemeClr val="accent4">
              <a:lumMod val="20000"/>
              <a:lumOff val="80000"/>
            </a:schemeClr>
          </a:solidFill>
          <a:scene3d>
            <a:camera prst="orthographicFront"/>
            <a:lightRig rig="threePt" dir="t"/>
          </a:scene3d>
          <a:sp3d>
            <a:bevelT prst="relaxedInset"/>
          </a:sp3d>
        </p:spPr>
        <p:txBody>
          <a:bodyPr>
            <a:noAutofit/>
          </a:bodyPr>
          <a:lstStyle/>
          <a:p>
            <a:r>
              <a:rPr lang="es-CO" sz="3200" b="1" dirty="0" smtClean="0">
                <a:solidFill>
                  <a:srgbClr val="FF0000"/>
                </a:solidFill>
              </a:rPr>
              <a:t>Miremos la siguiente grafica de los 6000 años de pecado desde su inicio, hasta su culminación con el calentamiento global según la profecía:</a:t>
            </a:r>
            <a:endParaRPr lang="es-CO" sz="3200" b="1" dirty="0">
              <a:solidFill>
                <a:srgbClr val="FF000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116" y="3707145"/>
            <a:ext cx="1143000" cy="10900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5976" y="3717032"/>
            <a:ext cx="1152128"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336" y="3717033"/>
            <a:ext cx="1333500"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lecha derecha"/>
          <p:cNvSpPr/>
          <p:nvPr/>
        </p:nvSpPr>
        <p:spPr>
          <a:xfrm>
            <a:off x="544116" y="2132856"/>
            <a:ext cx="8276356" cy="700656"/>
          </a:xfrm>
          <a:prstGeom prst="rightArrow">
            <a:avLst/>
          </a:prstGeom>
          <a:solidFill>
            <a:srgbClr val="002060"/>
          </a:solidFill>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dirty="0" smtClean="0"/>
              <a:t>Seis    mil    años    de    pecado</a:t>
            </a:r>
            <a:endParaRPr lang="es-CO" sz="3600" dirty="0"/>
          </a:p>
        </p:txBody>
      </p:sp>
      <p:sp>
        <p:nvSpPr>
          <p:cNvPr id="5" name="4 Flecha derecha"/>
          <p:cNvSpPr/>
          <p:nvPr/>
        </p:nvSpPr>
        <p:spPr>
          <a:xfrm>
            <a:off x="1115616" y="3031022"/>
            <a:ext cx="3816424" cy="686009"/>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b="1" dirty="0" smtClean="0"/>
              <a:t>Cuatro mil años--- año 31</a:t>
            </a:r>
            <a:endParaRPr lang="es-CO" sz="2400" b="1" dirty="0"/>
          </a:p>
        </p:txBody>
      </p:sp>
      <p:sp>
        <p:nvSpPr>
          <p:cNvPr id="6" name="5 Flecha derecha"/>
          <p:cNvSpPr/>
          <p:nvPr/>
        </p:nvSpPr>
        <p:spPr>
          <a:xfrm>
            <a:off x="5046679" y="3031023"/>
            <a:ext cx="3773793" cy="686009"/>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b="1" dirty="0" smtClean="0"/>
              <a:t>Dos mil años---año 2031</a:t>
            </a:r>
            <a:endParaRPr lang="es-CO" sz="2400" b="1" dirty="0"/>
          </a:p>
        </p:txBody>
      </p:sp>
      <p:sp>
        <p:nvSpPr>
          <p:cNvPr id="7" name="6 Rectángulo"/>
          <p:cNvSpPr/>
          <p:nvPr/>
        </p:nvSpPr>
        <p:spPr>
          <a:xfrm>
            <a:off x="7249138" y="4891586"/>
            <a:ext cx="1824978" cy="1323439"/>
          </a:xfrm>
          <a:prstGeom prst="rect">
            <a:avLst/>
          </a:prstGeom>
          <a:solidFill>
            <a:srgbClr val="002060"/>
          </a:solidFill>
        </p:spPr>
        <p:txBody>
          <a:bodyPr wrap="square">
            <a:spAutoFit/>
          </a:bodyPr>
          <a:lstStyle/>
          <a:p>
            <a:pPr algn="ctr"/>
            <a:r>
              <a:rPr lang="es-CO" sz="2000" b="1" dirty="0">
                <a:solidFill>
                  <a:schemeClr val="bg1"/>
                </a:solidFill>
              </a:rPr>
              <a:t>Del 2000 al 2031, calentamiento global</a:t>
            </a:r>
          </a:p>
        </p:txBody>
      </p:sp>
      <p:sp>
        <p:nvSpPr>
          <p:cNvPr id="8" name="7 Menos"/>
          <p:cNvSpPr/>
          <p:nvPr/>
        </p:nvSpPr>
        <p:spPr>
          <a:xfrm rot="5400000">
            <a:off x="7261448" y="3115816"/>
            <a:ext cx="3600400" cy="770384"/>
          </a:xfrm>
          <a:prstGeom prst="mathMinus">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00" b="1" dirty="0" smtClean="0"/>
              <a:t>Año     2031</a:t>
            </a:r>
            <a:endParaRPr lang="es-CO" sz="2000" b="1" dirty="0"/>
          </a:p>
        </p:txBody>
      </p:sp>
      <p:sp>
        <p:nvSpPr>
          <p:cNvPr id="9" name="8 Rectángulo"/>
          <p:cNvSpPr/>
          <p:nvPr/>
        </p:nvSpPr>
        <p:spPr>
          <a:xfrm>
            <a:off x="4031940" y="4885519"/>
            <a:ext cx="1800200" cy="1323439"/>
          </a:xfrm>
          <a:prstGeom prst="rect">
            <a:avLst/>
          </a:prstGeom>
          <a:solidFill>
            <a:srgbClr val="002060"/>
          </a:solidFill>
        </p:spPr>
        <p:txBody>
          <a:bodyPr wrap="square">
            <a:spAutoFit/>
          </a:bodyPr>
          <a:lstStyle/>
          <a:p>
            <a:pPr algn="ctr"/>
            <a:r>
              <a:rPr lang="es-CO" sz="2000" b="1" dirty="0">
                <a:solidFill>
                  <a:schemeClr val="bg1"/>
                </a:solidFill>
              </a:rPr>
              <a:t>Desde el año 0 hasta la muerte de Cristo 31 años.</a:t>
            </a:r>
          </a:p>
        </p:txBody>
      </p:sp>
      <p:sp>
        <p:nvSpPr>
          <p:cNvPr id="10" name="9 Rectángulo"/>
          <p:cNvSpPr/>
          <p:nvPr/>
        </p:nvSpPr>
        <p:spPr>
          <a:xfrm>
            <a:off x="17748" y="4885709"/>
            <a:ext cx="2322004" cy="1754326"/>
          </a:xfrm>
          <a:prstGeom prst="rect">
            <a:avLst/>
          </a:prstGeom>
          <a:solidFill>
            <a:srgbClr val="002060"/>
          </a:solidFill>
        </p:spPr>
        <p:txBody>
          <a:bodyPr wrap="square">
            <a:spAutoFit/>
          </a:bodyPr>
          <a:lstStyle/>
          <a:p>
            <a:pPr algn="ctr"/>
            <a:r>
              <a:rPr lang="es-CO" dirty="0">
                <a:solidFill>
                  <a:schemeClr val="bg1"/>
                </a:solidFill>
              </a:rPr>
              <a:t> </a:t>
            </a:r>
            <a:r>
              <a:rPr lang="es-CO" dirty="0" smtClean="0">
                <a:solidFill>
                  <a:schemeClr val="bg1"/>
                </a:solidFill>
              </a:rPr>
              <a:t>«</a:t>
            </a:r>
            <a:r>
              <a:rPr lang="es-CO" b="1" dirty="0" smtClean="0">
                <a:solidFill>
                  <a:schemeClr val="bg1"/>
                </a:solidFill>
              </a:rPr>
              <a:t>Pero</a:t>
            </a:r>
            <a:r>
              <a:rPr lang="es-CO" b="1" dirty="0">
                <a:solidFill>
                  <a:schemeClr val="bg1"/>
                </a:solidFill>
              </a:rPr>
              <a:t>, amados, no ignoréis que, para el Señor, un día es como mil años y mil años como un </a:t>
            </a:r>
            <a:r>
              <a:rPr lang="es-CO" b="1" dirty="0" smtClean="0">
                <a:solidFill>
                  <a:schemeClr val="bg1"/>
                </a:solidFill>
              </a:rPr>
              <a:t>día</a:t>
            </a:r>
            <a:r>
              <a:rPr lang="es-CO" dirty="0" smtClean="0">
                <a:solidFill>
                  <a:schemeClr val="bg1"/>
                </a:solidFill>
              </a:rPr>
              <a:t>». Ver Sal.90:4; Apoc.21:5.</a:t>
            </a:r>
            <a:endParaRPr lang="es-CO" dirty="0">
              <a:solidFill>
                <a:schemeClr val="bg1"/>
              </a:solidFill>
            </a:endParaRPr>
          </a:p>
        </p:txBody>
      </p:sp>
      <p:sp>
        <p:nvSpPr>
          <p:cNvPr id="3" name="2 Rectángulo"/>
          <p:cNvSpPr/>
          <p:nvPr/>
        </p:nvSpPr>
        <p:spPr>
          <a:xfrm>
            <a:off x="2339752" y="6224208"/>
            <a:ext cx="6734364" cy="646331"/>
          </a:xfrm>
          <a:prstGeom prst="rect">
            <a:avLst/>
          </a:prstGeom>
          <a:solidFill>
            <a:srgbClr val="FF0000"/>
          </a:solidFill>
        </p:spPr>
        <p:txBody>
          <a:bodyPr wrap="square">
            <a:spAutoFit/>
          </a:bodyPr>
          <a:lstStyle/>
          <a:p>
            <a:r>
              <a:rPr lang="es-CO" b="1" dirty="0"/>
              <a:t>Esta profecía dada por Isaías 686 años A.C. se está cumpliendo a partir del año 2000, o sea 2686 años </a:t>
            </a:r>
            <a:r>
              <a:rPr lang="es-CO" b="1" dirty="0" smtClean="0"/>
              <a:t>después.</a:t>
            </a:r>
            <a:endParaRPr lang="es-CO" b="1" dirty="0"/>
          </a:p>
        </p:txBody>
      </p:sp>
    </p:spTree>
    <p:extLst>
      <p:ext uri="{BB962C8B-B14F-4D97-AF65-F5344CB8AC3E}">
        <p14:creationId xmlns:p14="http://schemas.microsoft.com/office/powerpoint/2010/main" val="266620819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randombar(horizontal)">
                                      <p:cBhvr>
                                        <p:cTn id="7" dur="500"/>
                                        <p:tgtEl>
                                          <p:spTgt spid="3074"/>
                                        </p:tgtEl>
                                      </p:cBhvr>
                                    </p:animEffect>
                                  </p:childTnLst>
                                </p:cTn>
                              </p:par>
                              <p:par>
                                <p:cTn id="8" presetID="14" presetClass="entr" presetSubtype="10" fill="hold" nodeType="withEffect">
                                  <p:stCondLst>
                                    <p:cond delay="0"/>
                                  </p:stCondLst>
                                  <p:childTnLst>
                                    <p:set>
                                      <p:cBhvr>
                                        <p:cTn id="9" dur="1" fill="hold">
                                          <p:stCondLst>
                                            <p:cond delay="0"/>
                                          </p:stCondLst>
                                        </p:cTn>
                                        <p:tgtEl>
                                          <p:spTgt spid="3075"/>
                                        </p:tgtEl>
                                        <p:attrNameLst>
                                          <p:attrName>style.visibility</p:attrName>
                                        </p:attrNameLst>
                                      </p:cBhvr>
                                      <p:to>
                                        <p:strVal val="visible"/>
                                      </p:to>
                                    </p:set>
                                    <p:animEffect transition="in" filter="randombar(horizontal)">
                                      <p:cBhvr>
                                        <p:cTn id="10" dur="500"/>
                                        <p:tgtEl>
                                          <p:spTgt spid="3075"/>
                                        </p:tgtEl>
                                      </p:cBhvr>
                                    </p:animEffect>
                                  </p:childTnLst>
                                </p:cTn>
                              </p:par>
                              <p:par>
                                <p:cTn id="11" presetID="14" presetClass="entr" presetSubtype="10" fill="hold" nodeType="withEffect">
                                  <p:stCondLst>
                                    <p:cond delay="0"/>
                                  </p:stCondLst>
                                  <p:childTnLst>
                                    <p:set>
                                      <p:cBhvr>
                                        <p:cTn id="12" dur="1" fill="hold">
                                          <p:stCondLst>
                                            <p:cond delay="0"/>
                                          </p:stCondLst>
                                        </p:cTn>
                                        <p:tgtEl>
                                          <p:spTgt spid="3077"/>
                                        </p:tgtEl>
                                        <p:attrNameLst>
                                          <p:attrName>style.visibility</p:attrName>
                                        </p:attrNameLst>
                                      </p:cBhvr>
                                      <p:to>
                                        <p:strVal val="visible"/>
                                      </p:to>
                                    </p:set>
                                    <p:animEffect transition="in" filter="randombar(horizontal)">
                                      <p:cBhvr>
                                        <p:cTn id="13" dur="500"/>
                                        <p:tgtEl>
                                          <p:spTgt spid="3077"/>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randombar(horizontal)">
                                      <p:cBhvr>
                                        <p:cTn id="16" dur="500"/>
                                        <p:tgtEl>
                                          <p:spTgt spid="4"/>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randombar(horizontal)">
                                      <p:cBhvr>
                                        <p:cTn id="19" dur="500"/>
                                        <p:tgtEl>
                                          <p:spTgt spid="5"/>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randombar(horizontal)">
                                      <p:cBhvr>
                                        <p:cTn id="25" dur="500"/>
                                        <p:tgtEl>
                                          <p:spTgt spid="7"/>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randombar(horizontal)">
                                      <p:cBhvr>
                                        <p:cTn id="28" dur="500"/>
                                        <p:tgtEl>
                                          <p:spTgt spid="9"/>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randombar(horizontal)">
                                      <p:cBhvr>
                                        <p:cTn id="31" dur="500"/>
                                        <p:tgtEl>
                                          <p:spTgt spid="10"/>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randombar(horizontal)">
                                      <p:cBhvr>
                                        <p:cTn id="3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accent4">
              <a:lumMod val="20000"/>
              <a:lumOff val="80000"/>
            </a:schemeClr>
          </a:solidFill>
          <a:scene3d>
            <a:camera prst="orthographicFront"/>
            <a:lightRig rig="threePt" dir="t"/>
          </a:scene3d>
          <a:sp3d>
            <a:bevelT prst="slope"/>
          </a:sp3d>
        </p:spPr>
        <p:txBody>
          <a:bodyPr>
            <a:normAutofit fontScale="77500" lnSpcReduction="20000"/>
          </a:bodyPr>
          <a:lstStyle/>
          <a:p>
            <a:pPr marL="0" indent="0" algn="ctr">
              <a:buNone/>
            </a:pPr>
            <a:r>
              <a:rPr lang="es-CO" dirty="0" smtClean="0"/>
              <a:t> No sabemos en que nivel de los siete del calentamiento del sol estamos ahora: ¿dos, tres, cuatro?, no sabemos.</a:t>
            </a:r>
          </a:p>
          <a:p>
            <a:pPr marL="0" indent="0" algn="ctr">
              <a:buNone/>
            </a:pPr>
            <a:r>
              <a:rPr lang="es-CO" dirty="0" smtClean="0"/>
              <a:t>Recuerda las Palabras del Señor Jesús</a:t>
            </a:r>
            <a:r>
              <a:rPr lang="es-CO" dirty="0"/>
              <a:t>: </a:t>
            </a:r>
            <a:r>
              <a:rPr lang="es-CO" dirty="0" smtClean="0"/>
              <a:t>«PERO DEL DÍA Y LA HORA, NADIE SABE, NI LOS ÁNGELES DEL CIELO, SINO SÓLO MI PADRE».</a:t>
            </a:r>
          </a:p>
          <a:p>
            <a:pPr marL="0" indent="0" algn="ctr">
              <a:buNone/>
            </a:pPr>
            <a:r>
              <a:rPr lang="es-CO" dirty="0" smtClean="0"/>
              <a:t> </a:t>
            </a:r>
            <a:r>
              <a:rPr lang="es-CO" b="1" dirty="0" smtClean="0">
                <a:solidFill>
                  <a:srgbClr val="FF0000"/>
                </a:solidFill>
              </a:rPr>
              <a:t>(Mat.24:36).</a:t>
            </a:r>
          </a:p>
          <a:p>
            <a:pPr marL="0" indent="0" algn="ctr">
              <a:buNone/>
            </a:pPr>
            <a:endParaRPr lang="es-CO" dirty="0" smtClean="0"/>
          </a:p>
          <a:p>
            <a:pPr marL="0" indent="0" algn="ctr">
              <a:buNone/>
            </a:pPr>
            <a:r>
              <a:rPr lang="es-CO" dirty="0" smtClean="0"/>
              <a:t>«Y SI AQUELLOS DÍAS NO FUERAN </a:t>
            </a:r>
            <a:r>
              <a:rPr lang="es-CO" b="1" dirty="0" smtClean="0"/>
              <a:t>ACORTADOS</a:t>
            </a:r>
            <a:r>
              <a:rPr lang="es-CO" dirty="0" smtClean="0"/>
              <a:t>, NADIE SE SALVARÍA; PERO POR CAUSA DE LOS ESCOGIDOS, AQUELLOS DÍAS SERÁN </a:t>
            </a:r>
            <a:r>
              <a:rPr lang="es-CO" b="1" dirty="0" smtClean="0"/>
              <a:t>ACORTADOS</a:t>
            </a:r>
            <a:r>
              <a:rPr lang="es-CO" dirty="0" smtClean="0"/>
              <a:t>». </a:t>
            </a:r>
            <a:r>
              <a:rPr lang="es-CO" b="1" dirty="0" smtClean="0">
                <a:solidFill>
                  <a:srgbClr val="FF0000"/>
                </a:solidFill>
              </a:rPr>
              <a:t>(Mat.24:22).</a:t>
            </a:r>
          </a:p>
          <a:p>
            <a:pPr marL="0" indent="0" algn="ctr">
              <a:buNone/>
            </a:pPr>
            <a:endParaRPr lang="es-CO" dirty="0" smtClean="0"/>
          </a:p>
          <a:p>
            <a:pPr marL="0" indent="0" algn="ctr">
              <a:buNone/>
            </a:pPr>
            <a:r>
              <a:rPr lang="es-CO" dirty="0" smtClean="0"/>
              <a:t>Es por ello que, nosotros no podemos citar el DIA; NI LA HORA DEL REGRESO DEL SEÑOR, Pero si nos ha rebelado el cumplimiento de los 6000 años de pecado.</a:t>
            </a:r>
          </a:p>
          <a:p>
            <a:pPr marL="0" indent="0" algn="ctr">
              <a:buNone/>
            </a:pPr>
            <a:endParaRPr lang="es-CO" dirty="0" smtClean="0"/>
          </a:p>
          <a:p>
            <a:pPr marL="0" indent="0" algn="ctr">
              <a:buNone/>
            </a:pPr>
            <a:r>
              <a:rPr lang="es-CO" dirty="0" smtClean="0"/>
              <a:t>El llamado urgente que Dios nos hace en este </a:t>
            </a:r>
            <a:r>
              <a:rPr lang="es-CO" dirty="0"/>
              <a:t>tiempo </a:t>
            </a:r>
            <a:r>
              <a:rPr lang="es-CO" dirty="0" smtClean="0"/>
              <a:t>es: «PREPÁRATE, ISRAEL, </a:t>
            </a:r>
          </a:p>
          <a:p>
            <a:pPr marL="0" indent="0" algn="ctr">
              <a:buNone/>
            </a:pPr>
            <a:r>
              <a:rPr lang="es-CO" dirty="0" smtClean="0"/>
              <a:t> PARA VENIR AL ENCUENTRO DE TU DIOS» </a:t>
            </a:r>
            <a:r>
              <a:rPr lang="es-CO" b="1" dirty="0" smtClean="0">
                <a:solidFill>
                  <a:srgbClr val="FF0000"/>
                </a:solidFill>
              </a:rPr>
              <a:t>(Amós 4:12). </a:t>
            </a:r>
            <a:endParaRPr lang="es-CO" b="1" dirty="0">
              <a:solidFill>
                <a:srgbClr val="FF0000"/>
              </a:solidFill>
            </a:endParaRPr>
          </a:p>
        </p:txBody>
      </p:sp>
    </p:spTree>
    <p:extLst>
      <p:ext uri="{BB962C8B-B14F-4D97-AF65-F5344CB8AC3E}">
        <p14:creationId xmlns:p14="http://schemas.microsoft.com/office/powerpoint/2010/main" val="98310939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prst="slope"/>
          </a:sp3d>
        </p:spPr>
        <p:txBody>
          <a:bodyPr/>
          <a:lstStyle/>
          <a:p>
            <a:r>
              <a:rPr lang="es-CO" dirty="0" smtClean="0">
                <a:latin typeface="Algerian" pitchFamily="82" charset="0"/>
              </a:rPr>
              <a:t>Reflexión final</a:t>
            </a:r>
            <a:endParaRPr lang="es-CO" dirty="0">
              <a:latin typeface="Algerian" pitchFamily="82" charset="0"/>
            </a:endParaRPr>
          </a:p>
        </p:txBody>
      </p:sp>
      <p:sp>
        <p:nvSpPr>
          <p:cNvPr id="3" name="2 Marcador de contenido"/>
          <p:cNvSpPr>
            <a:spLocks noGrp="1"/>
          </p:cNvSpPr>
          <p:nvPr>
            <p:ph idx="1"/>
          </p:nvPr>
        </p:nvSpPr>
        <p:spPr>
          <a:xfrm>
            <a:off x="457200" y="1600200"/>
            <a:ext cx="8229600" cy="4853136"/>
          </a:xfrm>
          <a:solidFill>
            <a:schemeClr val="accent3">
              <a:lumMod val="40000"/>
              <a:lumOff val="60000"/>
            </a:schemeClr>
          </a:solidFill>
          <a:scene3d>
            <a:camera prst="orthographicFront"/>
            <a:lightRig rig="threePt" dir="t"/>
          </a:scene3d>
          <a:sp3d>
            <a:bevelT prst="slope"/>
          </a:sp3d>
        </p:spPr>
        <p:txBody>
          <a:bodyPr>
            <a:normAutofit/>
          </a:bodyPr>
          <a:lstStyle/>
          <a:p>
            <a:pPr marL="0" indent="0" algn="ctr">
              <a:buNone/>
            </a:pPr>
            <a:r>
              <a:rPr lang="es-CO" sz="2800" dirty="0" smtClean="0"/>
              <a:t>Ya para terminar su misión terrenal después de una ardua labor misionera, andando de acá para allá</a:t>
            </a:r>
            <a:r>
              <a:rPr lang="es-CO" sz="2800" dirty="0"/>
              <a:t>, </a:t>
            </a:r>
            <a:r>
              <a:rPr lang="es-CO" sz="2800" dirty="0" smtClean="0"/>
              <a:t>«</a:t>
            </a:r>
            <a:r>
              <a:rPr lang="es-CO" sz="2800" dirty="0" smtClean="0">
                <a:latin typeface="Agency FB" pitchFamily="34" charset="0"/>
              </a:rPr>
              <a:t>recorría </a:t>
            </a:r>
            <a:r>
              <a:rPr lang="es-CO" sz="2800" dirty="0">
                <a:latin typeface="Agency FB" pitchFamily="34" charset="0"/>
              </a:rPr>
              <a:t>Jesús todas las ciudades y aldeas, enseñando en las sinagogas de </a:t>
            </a:r>
            <a:r>
              <a:rPr lang="es-CO" sz="2800" dirty="0" smtClean="0">
                <a:latin typeface="Agency FB" pitchFamily="34" charset="0"/>
              </a:rPr>
              <a:t>ellos, </a:t>
            </a:r>
            <a:r>
              <a:rPr lang="es-CO" sz="2800" dirty="0">
                <a:latin typeface="Agency FB" pitchFamily="34" charset="0"/>
              </a:rPr>
              <a:t>y sanando toda enfermedad y todo achaque en el </a:t>
            </a:r>
            <a:r>
              <a:rPr lang="es-CO" sz="2800" dirty="0" smtClean="0">
                <a:latin typeface="Agency FB" pitchFamily="34" charset="0"/>
              </a:rPr>
              <a:t>pue</a:t>
            </a:r>
            <a:r>
              <a:rPr lang="es-CO" sz="2800" dirty="0" smtClean="0"/>
              <a:t>blo» </a:t>
            </a:r>
            <a:r>
              <a:rPr lang="es-CO" sz="2800" b="1" dirty="0" smtClean="0">
                <a:solidFill>
                  <a:srgbClr val="FF0000"/>
                </a:solidFill>
              </a:rPr>
              <a:t>(Mat.9:35).</a:t>
            </a:r>
          </a:p>
          <a:p>
            <a:pPr marL="0" indent="0" algn="ctr">
              <a:buNone/>
            </a:pPr>
            <a:r>
              <a:rPr lang="es-CO" sz="2800" dirty="0" smtClean="0"/>
              <a:t>Como lo dice el texto, Jesús anduvo sanando y predicando sin desmayo, soportando el cansancio y el hambre, ahora, Jesús dijo finalmente con suma tristeza: ¡</a:t>
            </a:r>
            <a:r>
              <a:rPr lang="es-CO" sz="2800" dirty="0" smtClean="0">
                <a:latin typeface="Agency FB" pitchFamily="34" charset="0"/>
              </a:rPr>
              <a:t>Cuántas </a:t>
            </a:r>
            <a:r>
              <a:rPr lang="es-CO" sz="2800" dirty="0">
                <a:latin typeface="Agency FB" pitchFamily="34" charset="0"/>
              </a:rPr>
              <a:t>veces quise juntar a tus hijos, como la gallina junta sus pollitos debajo </a:t>
            </a:r>
            <a:r>
              <a:rPr lang="es-CO" sz="2800" dirty="0" smtClean="0">
                <a:latin typeface="Agency FB" pitchFamily="34" charset="0"/>
              </a:rPr>
              <a:t>de </a:t>
            </a:r>
            <a:r>
              <a:rPr lang="es-CO" sz="2800" dirty="0">
                <a:latin typeface="Agency FB" pitchFamily="34" charset="0"/>
              </a:rPr>
              <a:t>sus alas, y no quisiste</a:t>
            </a:r>
            <a:r>
              <a:rPr lang="es-CO" sz="2800" dirty="0" smtClean="0">
                <a:latin typeface="Agency FB" pitchFamily="34" charset="0"/>
              </a:rPr>
              <a:t>! </a:t>
            </a:r>
            <a:r>
              <a:rPr lang="es-CO" sz="2800" b="1" dirty="0" smtClean="0">
                <a:solidFill>
                  <a:srgbClr val="FF0000"/>
                </a:solidFill>
                <a:latin typeface="Agency FB" pitchFamily="34" charset="0"/>
              </a:rPr>
              <a:t>(Mat.23:37</a:t>
            </a:r>
            <a:r>
              <a:rPr lang="es-CO" sz="2800" b="1" dirty="0" smtClean="0">
                <a:solidFill>
                  <a:srgbClr val="FF0000"/>
                </a:solidFill>
                <a:latin typeface="Agency FB" pitchFamily="34" charset="0"/>
              </a:rPr>
              <a:t>)</a:t>
            </a:r>
            <a:endParaRPr lang="es-CO" sz="2800" dirty="0">
              <a:latin typeface="Agency FB" pitchFamily="34" charset="0"/>
            </a:endParaRPr>
          </a:p>
        </p:txBody>
      </p:sp>
    </p:spTree>
    <p:extLst>
      <p:ext uri="{BB962C8B-B14F-4D97-AF65-F5344CB8AC3E}">
        <p14:creationId xmlns:p14="http://schemas.microsoft.com/office/powerpoint/2010/main" val="4258279794"/>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a:solidFill>
            <a:schemeClr val="accent3">
              <a:lumMod val="40000"/>
              <a:lumOff val="60000"/>
            </a:schemeClr>
          </a:solidFill>
          <a:scene3d>
            <a:camera prst="orthographicFront"/>
            <a:lightRig rig="threePt" dir="t"/>
          </a:scene3d>
          <a:sp3d>
            <a:bevelT w="165100" prst="coolSlant"/>
          </a:sp3d>
        </p:spPr>
        <p:txBody>
          <a:bodyPr>
            <a:normAutofit fontScale="85000" lnSpcReduction="20000"/>
          </a:bodyPr>
          <a:lstStyle/>
          <a:p>
            <a:pPr marL="0" indent="0" algn="ctr">
              <a:buNone/>
            </a:pPr>
            <a:r>
              <a:rPr lang="es-CO" dirty="0" smtClean="0"/>
              <a:t> En el caso de Noé, ya para concluir los 120 años de gracia que Dios en su misericordia concedía a los antediluvianos, cuando Noé, siervo de Dios, había cumplido fielmente la orden de Dios en construir un medio de salvación,  el Arca. </a:t>
            </a:r>
            <a:r>
              <a:rPr lang="es-CO" b="1" dirty="0" smtClean="0">
                <a:solidFill>
                  <a:srgbClr val="FF0000"/>
                </a:solidFill>
              </a:rPr>
              <a:t>(Ver Gén.6:22).</a:t>
            </a:r>
          </a:p>
          <a:p>
            <a:pPr marL="0" indent="0" algn="ctr">
              <a:buNone/>
            </a:pPr>
            <a:r>
              <a:rPr lang="es-CO" dirty="0" smtClean="0"/>
              <a:t>¿Cuál sería quizá con lagrimas, el último llamado de Noé a sea inmensa multitud de 1 millón de personas, que dice un predicador que posiblemente había en este tiempo, para que aceptaran la salvación que Dios les ofrecía?</a:t>
            </a:r>
          </a:p>
          <a:p>
            <a:pPr marL="0" indent="0" algn="ctr">
              <a:buNone/>
            </a:pPr>
            <a:endParaRPr lang="es-CO" dirty="0"/>
          </a:p>
          <a:p>
            <a:pPr marL="0" indent="0" algn="ctr">
              <a:buNone/>
            </a:pPr>
            <a:r>
              <a:rPr lang="es-CO" dirty="0" smtClean="0"/>
              <a:t>Pero el registro sagrado dice que nadie escucho su llamado, </a:t>
            </a:r>
            <a:r>
              <a:rPr lang="es-CO" dirty="0"/>
              <a:t>y finalmente Dios dijo: </a:t>
            </a:r>
            <a:r>
              <a:rPr lang="es-CO" dirty="0" smtClean="0"/>
              <a:t>«</a:t>
            </a:r>
            <a:r>
              <a:rPr lang="es-CO" dirty="0" smtClean="0">
                <a:latin typeface="Agency FB" pitchFamily="34" charset="0"/>
              </a:rPr>
              <a:t>Entra </a:t>
            </a:r>
            <a:r>
              <a:rPr lang="es-CO" dirty="0">
                <a:latin typeface="Agency FB" pitchFamily="34" charset="0"/>
              </a:rPr>
              <a:t>tú y toda tu familia en el arca, porque solo a ti he visto justo delante de mí en esta </a:t>
            </a:r>
            <a:r>
              <a:rPr lang="es-CO" dirty="0" smtClean="0">
                <a:latin typeface="Agency FB" pitchFamily="34" charset="0"/>
              </a:rPr>
              <a:t>generación</a:t>
            </a:r>
            <a:r>
              <a:rPr lang="es-CO" dirty="0" smtClean="0"/>
              <a:t>» </a:t>
            </a:r>
            <a:r>
              <a:rPr lang="es-CO" b="1" dirty="0" smtClean="0">
                <a:solidFill>
                  <a:srgbClr val="FF0000"/>
                </a:solidFill>
              </a:rPr>
              <a:t>(Génesis 7:1).  </a:t>
            </a:r>
            <a:r>
              <a:rPr lang="es-CO" dirty="0" smtClean="0"/>
              <a:t>Y después aunque lloraron, gritaron, goleaban la puerta del Arca para que Noé les abriera la puerta, fue en vano, pues el tiempo de gracia lo habían dejado pasar, y por ende se perdieron 99’999.992 personas. </a:t>
            </a:r>
            <a:endParaRPr lang="es-CO" dirty="0"/>
          </a:p>
        </p:txBody>
      </p:sp>
    </p:spTree>
    <p:extLst>
      <p:ext uri="{BB962C8B-B14F-4D97-AF65-F5344CB8AC3E}">
        <p14:creationId xmlns:p14="http://schemas.microsoft.com/office/powerpoint/2010/main" val="416094428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92500" lnSpcReduction="10000"/>
          </a:bodyPr>
          <a:lstStyle/>
          <a:p>
            <a:pPr marL="0" indent="0" algn="ctr">
              <a:buNone/>
            </a:pPr>
            <a:r>
              <a:rPr lang="es-CO" dirty="0" smtClean="0"/>
              <a:t>A semejanza de Noé, </a:t>
            </a:r>
            <a:r>
              <a:rPr lang="es-CO" b="1" dirty="0" smtClean="0">
                <a:solidFill>
                  <a:srgbClr val="FF0000"/>
                </a:solidFill>
              </a:rPr>
              <a:t>Apoc.14:6</a:t>
            </a:r>
            <a:r>
              <a:rPr lang="es-CO" dirty="0" smtClean="0"/>
              <a:t>, dice: «</a:t>
            </a:r>
            <a:r>
              <a:rPr lang="es-CO" sz="2800" dirty="0" smtClean="0">
                <a:latin typeface="Agency FB" pitchFamily="34" charset="0"/>
              </a:rPr>
              <a:t>En </a:t>
            </a:r>
            <a:r>
              <a:rPr lang="es-CO" sz="2800" dirty="0">
                <a:latin typeface="Agency FB" pitchFamily="34" charset="0"/>
              </a:rPr>
              <a:t>medio del cielo vi volar otro ángel que tenía el evangelio eterno para predicarlo a los habitantes de la tierra, a toda nación, tribu, lengua y </a:t>
            </a:r>
            <a:r>
              <a:rPr lang="es-CO" sz="2800" dirty="0" smtClean="0">
                <a:latin typeface="Agency FB" pitchFamily="34" charset="0"/>
              </a:rPr>
              <a:t>pueblo. 7 </a:t>
            </a:r>
            <a:r>
              <a:rPr lang="es-CO" sz="2800" dirty="0">
                <a:latin typeface="Agency FB" pitchFamily="34" charset="0"/>
              </a:rPr>
              <a:t>Decía a </a:t>
            </a:r>
            <a:r>
              <a:rPr lang="es-CO" sz="2800" b="1" u="sng" dirty="0" smtClean="0">
                <a:latin typeface="Agency FB" pitchFamily="34" charset="0"/>
              </a:rPr>
              <a:t>GRAN VOZ</a:t>
            </a:r>
            <a:r>
              <a:rPr lang="es-CO" sz="2800" dirty="0" smtClean="0">
                <a:latin typeface="Agency FB" pitchFamily="34" charset="0"/>
              </a:rPr>
              <a:t>: </a:t>
            </a:r>
            <a:r>
              <a:rPr lang="es-CO" sz="2800" dirty="0">
                <a:latin typeface="Agency FB" pitchFamily="34" charset="0"/>
              </a:rPr>
              <a:t>"¡Temed a Dios y dadle gloria, porque la hora de su juicio ha llegado. Adorad a aquel que hizo el cielo y la tierra, el mar y las fuentes de las aguas</a:t>
            </a:r>
            <a:r>
              <a:rPr lang="es-CO" sz="2800" dirty="0" smtClean="0">
                <a:latin typeface="Agency FB" pitchFamily="34" charset="0"/>
              </a:rPr>
              <a:t>!"»</a:t>
            </a:r>
            <a:r>
              <a:rPr lang="es-CO" dirty="0" smtClean="0"/>
              <a:t>.</a:t>
            </a:r>
          </a:p>
          <a:p>
            <a:pPr marL="0" indent="0" algn="ctr">
              <a:buNone/>
            </a:pPr>
            <a:r>
              <a:rPr lang="es-CO" dirty="0"/>
              <a:t>El ángel representa a los siervos de Dios ocupados en la tarea de proclamar el Evangelio eterno, especialmente los asuntos mencionados en este versículo, en un tiempo cuando la hora del “juicio ha </a:t>
            </a:r>
            <a:r>
              <a:rPr lang="es-CO" dirty="0" smtClean="0"/>
              <a:t>llegado. </a:t>
            </a:r>
          </a:p>
          <a:p>
            <a:pPr marL="0" indent="0" algn="ctr">
              <a:buNone/>
            </a:pPr>
            <a:r>
              <a:rPr lang="es-CO" dirty="0" smtClean="0"/>
              <a:t>El mensaje del primero, segundo y tercer ángel tiene por objeto preparar al mundo para la segunda venida de Cristo, a partir de 1831 hasta hoy. </a:t>
            </a:r>
            <a:endParaRPr lang="es-CO" dirty="0"/>
          </a:p>
        </p:txBody>
      </p:sp>
    </p:spTree>
    <p:extLst>
      <p:ext uri="{BB962C8B-B14F-4D97-AF65-F5344CB8AC3E}">
        <p14:creationId xmlns:p14="http://schemas.microsoft.com/office/powerpoint/2010/main" val="3997319377"/>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a:solidFill>
            <a:schemeClr val="accent4">
              <a:lumMod val="40000"/>
              <a:lumOff val="60000"/>
            </a:schemeClr>
          </a:solidFill>
          <a:scene3d>
            <a:camera prst="orthographicFront"/>
            <a:lightRig rig="threePt" dir="t"/>
          </a:scene3d>
          <a:sp3d>
            <a:bevelT w="165100" prst="coolSlant"/>
          </a:sp3d>
        </p:spPr>
        <p:txBody>
          <a:bodyPr>
            <a:normAutofit fontScale="85000" lnSpcReduction="20000"/>
          </a:bodyPr>
          <a:lstStyle/>
          <a:p>
            <a:pPr marL="0" indent="0" algn="ctr">
              <a:buNone/>
            </a:pPr>
            <a:r>
              <a:rPr lang="es-CO" b="1" dirty="0" smtClean="0">
                <a:solidFill>
                  <a:srgbClr val="FF0000"/>
                </a:solidFill>
              </a:rPr>
              <a:t>Apoc.18:1</a:t>
            </a:r>
            <a:r>
              <a:rPr lang="es-CO" dirty="0" smtClean="0"/>
              <a:t>. «</a:t>
            </a:r>
            <a:r>
              <a:rPr lang="es-CO" dirty="0" smtClean="0">
                <a:latin typeface="Agency FB" pitchFamily="34" charset="0"/>
              </a:rPr>
              <a:t>Después </a:t>
            </a:r>
            <a:r>
              <a:rPr lang="es-CO" dirty="0">
                <a:latin typeface="Agency FB" pitchFamily="34" charset="0"/>
              </a:rPr>
              <a:t>de esto vi otro ángel que descendía del cielo con </a:t>
            </a:r>
            <a:r>
              <a:rPr lang="es-CO" b="1" u="sng" dirty="0" smtClean="0">
                <a:latin typeface="Agency FB" pitchFamily="34" charset="0"/>
              </a:rPr>
              <a:t>GRAN PODER</a:t>
            </a:r>
            <a:r>
              <a:rPr lang="es-CO" dirty="0" smtClean="0">
                <a:latin typeface="Agency FB" pitchFamily="34" charset="0"/>
              </a:rPr>
              <a:t>, </a:t>
            </a:r>
            <a:r>
              <a:rPr lang="es-CO" dirty="0">
                <a:latin typeface="Agency FB" pitchFamily="34" charset="0"/>
              </a:rPr>
              <a:t>y la tierra fue alumbrada con su </a:t>
            </a:r>
            <a:r>
              <a:rPr lang="es-CO" dirty="0" smtClean="0">
                <a:latin typeface="Agency FB" pitchFamily="34" charset="0"/>
              </a:rPr>
              <a:t>gloria</a:t>
            </a:r>
            <a:r>
              <a:rPr lang="es-CO" dirty="0" smtClean="0"/>
              <a:t>».</a:t>
            </a:r>
          </a:p>
          <a:p>
            <a:pPr marL="0" indent="0" algn="ctr">
              <a:buNone/>
            </a:pPr>
            <a:r>
              <a:rPr lang="es-CO" dirty="0"/>
              <a:t>Este </a:t>
            </a:r>
            <a:r>
              <a:rPr lang="es-CO" dirty="0" smtClean="0"/>
              <a:t>(cuarto) ángel </a:t>
            </a:r>
            <a:r>
              <a:rPr lang="es-CO" dirty="0"/>
              <a:t>se une con el tercero </a:t>
            </a:r>
            <a:r>
              <a:rPr lang="es-CO" dirty="0" smtClean="0"/>
              <a:t>en </a:t>
            </a:r>
            <a:r>
              <a:rPr lang="es-CO" dirty="0"/>
              <a:t>la proclamación del mensaje final de Dios para el </a:t>
            </a:r>
            <a:r>
              <a:rPr lang="es-CO" dirty="0" smtClean="0"/>
              <a:t>mundo </a:t>
            </a:r>
            <a:r>
              <a:rPr lang="es-CO" b="1" dirty="0" smtClean="0">
                <a:solidFill>
                  <a:srgbClr val="FF0000"/>
                </a:solidFill>
              </a:rPr>
              <a:t>(ver PE </a:t>
            </a:r>
            <a:r>
              <a:rPr lang="es-CO" b="1" dirty="0">
                <a:solidFill>
                  <a:srgbClr val="FF0000"/>
                </a:solidFill>
              </a:rPr>
              <a:t>277), </a:t>
            </a:r>
            <a:r>
              <a:rPr lang="es-CO" dirty="0"/>
              <a:t>y su mensaje repite el del segundo ángel </a:t>
            </a:r>
            <a:r>
              <a:rPr lang="es-CO" b="1" dirty="0" smtClean="0">
                <a:solidFill>
                  <a:srgbClr val="FF0000"/>
                </a:solidFill>
              </a:rPr>
              <a:t>(CS </a:t>
            </a:r>
            <a:r>
              <a:rPr lang="es-CO" b="1" dirty="0">
                <a:solidFill>
                  <a:srgbClr val="FF0000"/>
                </a:solidFill>
              </a:rPr>
              <a:t>661</a:t>
            </a:r>
            <a:r>
              <a:rPr lang="es-CO" b="1" dirty="0" smtClean="0">
                <a:solidFill>
                  <a:srgbClr val="FF0000"/>
                </a:solidFill>
              </a:rPr>
              <a:t>).</a:t>
            </a:r>
          </a:p>
          <a:p>
            <a:pPr marL="0" indent="0" algn="ctr">
              <a:buNone/>
            </a:pPr>
            <a:r>
              <a:rPr lang="es-CO" dirty="0" smtClean="0"/>
              <a:t>Estos cuatro ángeles representan a la iglesia que «</a:t>
            </a:r>
            <a:r>
              <a:rPr lang="es-CO" dirty="0" smtClean="0">
                <a:latin typeface="Agency FB" pitchFamily="34" charset="0"/>
              </a:rPr>
              <a:t>guarda los mandamientos de Dios, y tiene el Testimonio de Jesucristo</a:t>
            </a:r>
            <a:r>
              <a:rPr lang="es-CO" dirty="0" smtClean="0"/>
              <a:t>» </a:t>
            </a:r>
            <a:r>
              <a:rPr lang="es-CO" b="1" dirty="0" smtClean="0">
                <a:solidFill>
                  <a:srgbClr val="FF0000"/>
                </a:solidFill>
              </a:rPr>
              <a:t>(Apoc.12:17). </a:t>
            </a:r>
          </a:p>
          <a:p>
            <a:pPr marL="0" indent="0" algn="ctr">
              <a:buNone/>
            </a:pPr>
            <a:endParaRPr lang="es-CO" dirty="0" smtClean="0"/>
          </a:p>
          <a:p>
            <a:pPr marL="0" indent="0" algn="ctr">
              <a:buNone/>
            </a:pPr>
            <a:r>
              <a:rPr lang="es-CO" dirty="0" smtClean="0"/>
              <a:t>Cuya responsabilidad es dar a conocer al mundo entero este mensaje de misericordia, por ende el calentamiento global es un instrumento poderoso que Dios ha colocado en las manos de su iglesia como un medio para que lo de a conocer como la  culminación de los 6000 años de pecado, y el mundo entero despierte y entregue su corazón a Cristo, antes de que se cierre la puerta de la gracia, a semejanza del diluvio.</a:t>
            </a:r>
            <a:endParaRPr lang="es-CO" dirty="0"/>
          </a:p>
        </p:txBody>
      </p:sp>
    </p:spTree>
    <p:extLst>
      <p:ext uri="{BB962C8B-B14F-4D97-AF65-F5344CB8AC3E}">
        <p14:creationId xmlns:p14="http://schemas.microsoft.com/office/powerpoint/2010/main" val="227006777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prst="slope"/>
          </a:sp3d>
        </p:spPr>
        <p:txBody>
          <a:bodyPr>
            <a:normAutofit/>
          </a:bodyPr>
          <a:lstStyle/>
          <a:p>
            <a:r>
              <a:rPr lang="es-CO" sz="6000" b="1" i="1" dirty="0" smtClean="0"/>
              <a:t>Conclusión</a:t>
            </a:r>
            <a:endParaRPr lang="es-CO" sz="6000" b="1" i="1" dirty="0"/>
          </a:p>
        </p:txBody>
      </p:sp>
      <p:sp>
        <p:nvSpPr>
          <p:cNvPr id="3" name="2 Marcador de contenido"/>
          <p:cNvSpPr>
            <a:spLocks noGrp="1"/>
          </p:cNvSpPr>
          <p:nvPr>
            <p:ph idx="1"/>
          </p:nvPr>
        </p:nvSpPr>
        <p:spPr>
          <a:xfrm>
            <a:off x="457200" y="1600200"/>
            <a:ext cx="8229600" cy="4853136"/>
          </a:xfrm>
          <a:solidFill>
            <a:schemeClr val="accent4">
              <a:lumMod val="20000"/>
              <a:lumOff val="80000"/>
            </a:schemeClr>
          </a:solidFill>
          <a:scene3d>
            <a:camera prst="orthographicFront"/>
            <a:lightRig rig="threePt" dir="t"/>
          </a:scene3d>
          <a:sp3d>
            <a:bevelT prst="angle"/>
          </a:sp3d>
        </p:spPr>
        <p:txBody>
          <a:bodyPr>
            <a:normAutofit fontScale="92500" lnSpcReduction="20000"/>
          </a:bodyPr>
          <a:lstStyle/>
          <a:p>
            <a:pPr marL="0" indent="0" algn="ctr">
              <a:buNone/>
            </a:pPr>
            <a:r>
              <a:rPr lang="es-CO" dirty="0" smtClean="0"/>
              <a:t>Nuestro deseo y oración debe ser como dijo el apóstol Juan en la isla de Patmos:</a:t>
            </a:r>
          </a:p>
          <a:p>
            <a:pPr marL="0" indent="0" algn="ctr">
              <a:buNone/>
            </a:pPr>
            <a:r>
              <a:rPr lang="es-CO" dirty="0"/>
              <a:t> </a:t>
            </a:r>
            <a:r>
              <a:rPr lang="es-CO" b="1" u="sng" dirty="0"/>
              <a:t>¡Amén</a:t>
            </a:r>
            <a:r>
              <a:rPr lang="es-CO" b="1" u="sng" dirty="0" smtClean="0"/>
              <a:t>! </a:t>
            </a:r>
            <a:r>
              <a:rPr lang="es-CO" b="1" u="sng" dirty="0"/>
              <a:t>¡Ven, Señor Jesús</a:t>
            </a:r>
            <a:r>
              <a:rPr lang="es-CO" b="1" u="sng" dirty="0" smtClean="0"/>
              <a:t>!</a:t>
            </a:r>
          </a:p>
          <a:p>
            <a:pPr marL="0" indent="0" algn="ctr">
              <a:buNone/>
            </a:pPr>
            <a:endParaRPr lang="es-CO" dirty="0"/>
          </a:p>
          <a:p>
            <a:pPr marL="0" indent="0" algn="ctr">
              <a:buNone/>
            </a:pPr>
            <a:r>
              <a:rPr lang="es-CO" dirty="0" smtClean="0"/>
              <a:t>Toda esta situación de pecado, y de depravación moral semejante a la que existió en tiempos del diluvio, es un indicativo de que esto es una realidad. </a:t>
            </a:r>
          </a:p>
          <a:p>
            <a:pPr marL="0" indent="0" algn="ctr">
              <a:buNone/>
            </a:pPr>
            <a:r>
              <a:rPr lang="es-CO" dirty="0" smtClean="0"/>
              <a:t>Por tanto, mi llamado es que </a:t>
            </a:r>
            <a:r>
              <a:rPr lang="es-CO" dirty="0" smtClean="0"/>
              <a:t>nos dejemos distraer por ningún motivo y </a:t>
            </a:r>
            <a:r>
              <a:rPr lang="es-CO" dirty="0" smtClean="0"/>
              <a:t>«</a:t>
            </a:r>
            <a:r>
              <a:rPr lang="es-CO" b="1" dirty="0" smtClean="0"/>
              <a:t>preparemos para encontrarnos con nuestro Dios</a:t>
            </a:r>
            <a:r>
              <a:rPr lang="es-CO" dirty="0" smtClean="0"/>
              <a:t>».</a:t>
            </a:r>
          </a:p>
          <a:p>
            <a:pPr marL="0" indent="0" algn="ctr">
              <a:buNone/>
            </a:pPr>
            <a:r>
              <a:rPr lang="es-CO" dirty="0" smtClean="0"/>
              <a:t> Amen.   </a:t>
            </a:r>
            <a:endParaRPr lang="es-CO" dirty="0"/>
          </a:p>
        </p:txBody>
      </p:sp>
    </p:spTree>
    <p:extLst>
      <p:ext uri="{BB962C8B-B14F-4D97-AF65-F5344CB8AC3E}">
        <p14:creationId xmlns:p14="http://schemas.microsoft.com/office/powerpoint/2010/main" val="402024454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566</TotalTime>
  <Words>2025</Words>
  <Application>Microsoft Office PowerPoint</Application>
  <PresentationFormat>Presentación en pantalla (4:3)</PresentationFormat>
  <Paragraphs>89</Paragraphs>
  <Slides>16</Slides>
  <Notes>0</Notes>
  <HiddenSlides>0</HiddenSlides>
  <MMClips>0</MMClips>
  <ScaleCrop>false</ScaleCrop>
  <HeadingPairs>
    <vt:vector size="4" baseType="variant">
      <vt:variant>
        <vt:lpstr>Tema</vt:lpstr>
      </vt:variant>
      <vt:variant>
        <vt:i4>1</vt:i4>
      </vt:variant>
      <vt:variant>
        <vt:lpstr>Títulos de diapositiva</vt:lpstr>
      </vt:variant>
      <vt:variant>
        <vt:i4>16</vt:i4>
      </vt:variant>
    </vt:vector>
  </HeadingPairs>
  <TitlesOfParts>
    <vt:vector size="17" baseType="lpstr">
      <vt:lpstr>Tema de Office</vt:lpstr>
      <vt:lpstr>EL CALENTAMIENTO GLOVAL Y LOS 6000 AÑOS DE PECADO</vt:lpstr>
      <vt:lpstr>EL CALENTAMIENTO GLOVAL Y LOS 6000 AÑOS DE PECADO</vt:lpstr>
      <vt:lpstr>Presentación de PowerPoint</vt:lpstr>
      <vt:lpstr>Presentación de PowerPoint</vt:lpstr>
      <vt:lpstr>Presentación de PowerPoint</vt:lpstr>
      <vt:lpstr>Presentación de PowerPoint</vt:lpstr>
      <vt:lpstr>Presentación de PowerPoint</vt:lpstr>
      <vt:lpstr>LA PREGUNTA ES: ¿DONDE APARECE EL CALENTAMIENTO GLOBAL EN LOS 6000 AÑOS DE PECADO?</vt:lpstr>
      <vt:lpstr>Presentación de PowerPoint</vt:lpstr>
      <vt:lpstr>Miremos la siguiente grafica de los 6000 años de pecado desde su inicio, hasta su culminación con el calentamiento global según la profecía:</vt:lpstr>
      <vt:lpstr>Presentación de PowerPoint</vt:lpstr>
      <vt:lpstr>Reflexión final</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CALENTAMIENTO GLOVAL Y LOS 6000 AÑOS DE PECADO</dc:title>
  <dc:creator>HUMBERTO</dc:creator>
  <cp:lastModifiedBy>HUMBERTO</cp:lastModifiedBy>
  <cp:revision>71</cp:revision>
  <dcterms:created xsi:type="dcterms:W3CDTF">2016-01-25T13:07:14Z</dcterms:created>
  <dcterms:modified xsi:type="dcterms:W3CDTF">2016-01-26T13:40:33Z</dcterms:modified>
</cp:coreProperties>
</file>